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8"/>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3" r:id="rId37"/>
  </p:sldIdLst>
  <p:sldSz cx="9144000" cy="5143500" type="screen16x9"/>
  <p:notesSz cx="6858000" cy="9144000"/>
  <p:embeddedFontLst>
    <p:embeddedFont>
      <p:font typeface="Abel" panose="02000506030000020004" pitchFamily="2" charset="0"/>
      <p:regular r:id="rId39"/>
    </p:embeddedFont>
    <p:embeddedFont>
      <p:font typeface="Helvetica Neue" panose="02000503000000020004" pitchFamily="2" charset="0"/>
      <p:regular r:id="rId40"/>
      <p:bold r:id="rId41"/>
      <p:italic r:id="rId42"/>
      <p:boldItalic r:id="rId43"/>
    </p:embeddedFont>
    <p:embeddedFont>
      <p:font typeface="Helvetica Neue Light" panose="02000403000000020004" pitchFamily="2" charset="0"/>
      <p:regular r:id="rId44"/>
      <p:bold r:id="rId45"/>
      <p:italic r:id="rId46"/>
      <p:boldItalic r:id="rId47"/>
    </p:embeddedFont>
    <p:embeddedFont>
      <p:font typeface="Lato Light" panose="020F0302020204030204" pitchFamily="34" charset="0"/>
      <p:regular r:id="rId48"/>
      <p:bold r:id="rId49"/>
      <p:italic r:id="rId50"/>
      <p:boldItalic r:id="rId51"/>
    </p:embeddedFont>
    <p:embeddedFont>
      <p:font typeface="Montserrat" pitchFamily="2" charset="77"/>
      <p:regular r:id="rId52"/>
      <p:bold r:id="rId53"/>
      <p:italic r:id="rId54"/>
      <p:boldItalic r:id="rId55"/>
    </p:embeddedFont>
    <p:embeddedFont>
      <p:font typeface="Montserrat Black" pitchFamily="2" charset="77"/>
      <p:bold r:id="rId56"/>
      <p:italic r:id="rId57"/>
      <p:boldItalic r:id="rId58"/>
    </p:embeddedFont>
    <p:embeddedFont>
      <p:font typeface="Montserrat Light" pitchFamily="2" charset="77"/>
      <p:regular r:id="rId59"/>
      <p:bold r:id="rId60"/>
      <p:italic r:id="rId61"/>
      <p:boldItalic r:id="rId62"/>
    </p:embeddedFont>
    <p:embeddedFont>
      <p:font typeface="Roboto Light" panose="020F0302020204030204" pitchFamily="34" charset="0"/>
      <p:regular r:id="rId63"/>
      <p:bold r:id="rId64"/>
      <p:italic r:id="rId65"/>
      <p:boldItalic r:id="rId66"/>
    </p:embeddedFont>
    <p:embeddedFont>
      <p:font typeface="Roboto Mono" pitchFamily="49" charset="0"/>
      <p:regular r:id="rId67"/>
      <p:bold r:id="rId68"/>
      <p:italic r:id="rId69"/>
      <p:boldItalic r:id="rId70"/>
    </p:embeddedFont>
    <p:embeddedFont>
      <p:font typeface="Roboto Mono Light" pitchFamily="49"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0A32E6-5442-4918-9157-E18EC05E7368}">
  <a:tblStyle styleId="{610A32E6-5442-4918-9157-E18EC05E73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9DD431B-24EE-4230-A8B6-2E95B9A7230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4"/>
  </p:normalViewPr>
  <p:slideViewPr>
    <p:cSldViewPr snapToGrid="0">
      <p:cViewPr varScale="1">
        <p:scale>
          <a:sx n="161" d="100"/>
          <a:sy n="161" d="100"/>
        </p:scale>
        <p:origin x="480"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5.fntdata"/><Relationship Id="rId58" Type="http://schemas.openxmlformats.org/officeDocument/2006/relationships/font" Target="fonts/font20.fntdata"/><Relationship Id="rId74" Type="http://schemas.openxmlformats.org/officeDocument/2006/relationships/font" Target="fonts/font36.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3.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font" Target="fonts/font31.fntdata"/><Relationship Id="rId77" Type="http://schemas.openxmlformats.org/officeDocument/2006/relationships/font" Target="fonts/font39.fntdata"/><Relationship Id="rId8" Type="http://schemas.openxmlformats.org/officeDocument/2006/relationships/slide" Target="slides/slide7.xml"/><Relationship Id="rId51" Type="http://schemas.openxmlformats.org/officeDocument/2006/relationships/font" Target="fonts/font13.fntdata"/><Relationship Id="rId72" Type="http://schemas.openxmlformats.org/officeDocument/2006/relationships/font" Target="fonts/font34.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font" Target="fonts/font32.fntdata"/><Relationship Id="rId75" Type="http://schemas.openxmlformats.org/officeDocument/2006/relationships/font" Target="fonts/font3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openxmlformats.org/officeDocument/2006/relationships/font" Target="fonts/font35.fntdata"/><Relationship Id="rId78" Type="http://schemas.openxmlformats.org/officeDocument/2006/relationships/font" Target="fonts/font40.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 Id="rId76" Type="http://schemas.openxmlformats.org/officeDocument/2006/relationships/font" Target="fonts/font38.fntdata"/><Relationship Id="rId7" Type="http://schemas.openxmlformats.org/officeDocument/2006/relationships/slide" Target="slides/slide6.xml"/><Relationship Id="rId71" Type="http://schemas.openxmlformats.org/officeDocument/2006/relationships/font" Target="fonts/font3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2.fntdata"/><Relationship Id="rId45" Type="http://schemas.openxmlformats.org/officeDocument/2006/relationships/font" Target="fonts/font7.fntdata"/><Relationship Id="rId66"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dbf0bd0350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dbf0bd035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f45ff7c8f_0_5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df45ff7c8f_0_5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Emphasise that it’s this approach that should IN THE FUTURE enable use to train small molecule, amino acid, sugar etc interactions self consistently. Clearly wins to be had by capturing mixture interactions especially for different concentrations</a:t>
            </a:r>
            <a:endParaRPr/>
          </a:p>
        </p:txBody>
      </p:sp>
      <p:sp>
        <p:nvSpPr>
          <p:cNvPr id="327" name="Google Shape;327;gdf45ff7c8f_0_5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df45ff7c8f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df45ff7c8f_0_2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df45ff7c8f_0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f45ff7c8f_0_6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f45ff7c8f_0_6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of serial: WBO interpolation had been promised for Sage release, but it’s not quite ready yet, so we’re deferring</a:t>
            </a:r>
            <a:endParaRPr/>
          </a:p>
          <a:p>
            <a:pPr marL="0" lvl="0" indent="0" algn="l" rtl="0">
              <a:spcBef>
                <a:spcPts val="0"/>
              </a:spcBef>
              <a:spcAft>
                <a:spcPts val="0"/>
              </a:spcAft>
              <a:buNone/>
            </a:pPr>
            <a:r>
              <a:rPr lang="en"/>
              <a:t>Examples of parallel: Bespoke fit, modified Seminario approaches weren’t part of mainstream plans for FF but they’re solving some of our problems so we’re pulling in key ideas, infrastructure or using them to improve FFs</a:t>
            </a:r>
            <a:endParaRPr/>
          </a:p>
          <a:p>
            <a:pPr marL="0" lvl="0" indent="0" algn="l" rtl="0">
              <a:spcBef>
                <a:spcPts val="0"/>
              </a:spcBef>
              <a:spcAft>
                <a:spcPts val="0"/>
              </a:spcAft>
              <a:buNone/>
            </a:pPr>
            <a:r>
              <a:rPr lang="en"/>
              <a:t>Mention broader collaborations: Cole group, Roitberg group, Della Corte, Cresset, Relay … </a:t>
            </a:r>
            <a:endParaRPr/>
          </a:p>
        </p:txBody>
      </p:sp>
      <p:sp>
        <p:nvSpPr>
          <p:cNvPr id="369" name="Google Shape;369;gdf45ff7c8f_0_6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f10cc14b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f10cc14b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the previous slide, I mentioned that we’re designing our software to become part of other workflows</a:t>
            </a:r>
            <a:endParaRPr/>
          </a:p>
          <a:p>
            <a:pPr marL="0" lvl="0" indent="0" algn="l" rtl="0">
              <a:spcBef>
                <a:spcPts val="0"/>
              </a:spcBef>
              <a:spcAft>
                <a:spcPts val="0"/>
              </a:spcAft>
              <a:buNone/>
            </a:pPr>
            <a:r>
              <a:rPr lang="en"/>
              <a:t>This is hard thing to measure -- for the first two years, we were throwing software releases and force fields into a void</a:t>
            </a:r>
            <a:endParaRPr/>
          </a:p>
          <a:p>
            <a:pPr marL="0" lvl="0" indent="0" algn="l" rtl="0">
              <a:spcBef>
                <a:spcPts val="0"/>
              </a:spcBef>
              <a:spcAft>
                <a:spcPts val="0"/>
              </a:spcAft>
              <a:buNone/>
            </a:pPr>
            <a:r>
              <a:rPr lang="en"/>
              <a:t>We’ve engaged in a few direct collaborations, for example with the MoSDeF efforts, and these are going well, but what we’d really like to reach is spontaneous adoption</a:t>
            </a:r>
            <a:endParaRPr/>
          </a:p>
          <a:p>
            <a:pPr marL="0" lvl="0" indent="0" algn="l" rtl="0">
              <a:spcBef>
                <a:spcPts val="0"/>
              </a:spcBef>
              <a:spcAft>
                <a:spcPts val="0"/>
              </a:spcAft>
              <a:buNone/>
            </a:pPr>
            <a:r>
              <a:rPr lang="en"/>
              <a:t>And what’s exciting is that now we’re starting to see results sprouting</a:t>
            </a:r>
            <a:endParaRPr/>
          </a:p>
          <a:p>
            <a:pPr marL="0" lvl="0" indent="0" algn="l" rtl="0">
              <a:spcBef>
                <a:spcPts val="0"/>
              </a:spcBef>
              <a:spcAft>
                <a:spcPts val="0"/>
              </a:spcAft>
              <a:buNone/>
            </a:pPr>
            <a:r>
              <a:rPr lang="en" b="1"/>
              <a:t>Go through bullets</a:t>
            </a:r>
            <a:endParaRPr b="1"/>
          </a:p>
          <a:p>
            <a:pPr marL="0" lvl="0" indent="0" algn="l" rtl="0">
              <a:spcBef>
                <a:spcPts val="0"/>
              </a:spcBef>
              <a:spcAft>
                <a:spcPts val="0"/>
              </a:spcAft>
              <a:buNone/>
            </a:pPr>
            <a:r>
              <a:rPr lang="en"/>
              <a:t>So I think this reflects well on our efforts to make our results easy for people to use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dd8c60fd7c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dd8c60fd7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Open force field team had been talking about how to get people to try our stuff</a:t>
            </a:r>
            <a:endParaRPr/>
          </a:p>
          <a:p>
            <a:pPr marL="0" lvl="0" indent="0" algn="l" rtl="0">
              <a:spcBef>
                <a:spcPts val="0"/>
              </a:spcBef>
              <a:spcAft>
                <a:spcPts val="0"/>
              </a:spcAft>
              <a:buNone/>
            </a:pPr>
            <a:r>
              <a:rPr lang="en"/>
              <a:t>Basically, it’s a chicken and egg problem, where people have finite time, and they’d need to SPEND some of that time using our stuff in order to be CONVINCED that it works, but they won’t spend the energy to try it UNLESS they already think it’ll work</a:t>
            </a:r>
            <a:endParaRPr/>
          </a:p>
          <a:p>
            <a:pPr marL="0" lvl="0" indent="0" algn="l" rtl="0">
              <a:spcBef>
                <a:spcPts val="0"/>
              </a:spcBef>
              <a:spcAft>
                <a:spcPts val="0"/>
              </a:spcAft>
              <a:buNone/>
            </a:pPr>
            <a:r>
              <a:rPr lang="en"/>
              <a:t>Earlier this year, we began an effort to automate the Victoria Lim and David Hahn force field comparison study.</a:t>
            </a:r>
            <a:endParaRPr/>
          </a:p>
          <a:p>
            <a:pPr marL="0" lvl="0" indent="0" algn="l" rtl="0">
              <a:spcBef>
                <a:spcPts val="0"/>
              </a:spcBef>
              <a:spcAft>
                <a:spcPts val="0"/>
              </a:spcAft>
              <a:buNone/>
            </a:pPr>
            <a:r>
              <a:rPr lang="en"/>
              <a:t>Our goal with this was to let people test OUR force fields on a dataset of THEIR choosing, in as automated a fashion as possible.</a:t>
            </a:r>
            <a:endParaRPr/>
          </a:p>
          <a:p>
            <a:pPr marL="0" lvl="0" indent="0" algn="l" rtl="0">
              <a:spcBef>
                <a:spcPts val="0"/>
              </a:spcBef>
              <a:spcAft>
                <a:spcPts val="0"/>
              </a:spcAft>
              <a:buNone/>
            </a:pPr>
            <a:endParaRPr/>
          </a:p>
          <a:p>
            <a:pPr marL="0" lvl="0" indent="0" algn="l" rtl="0">
              <a:spcBef>
                <a:spcPts val="0"/>
              </a:spcBef>
              <a:spcAft>
                <a:spcPts val="0"/>
              </a:spcAft>
              <a:buNone/>
            </a:pPr>
            <a:r>
              <a:rPr lang="en"/>
              <a:t>David Dotson made this figure to explain how it works:</a:t>
            </a:r>
            <a:r>
              <a:rPr lang="en" b="1"/>
              <a:t>Explain figure</a:t>
            </a:r>
            <a:endParaRPr b="1"/>
          </a:p>
          <a:p>
            <a:pPr marL="0" lvl="0" indent="0" algn="l" rtl="0">
              <a:spcBef>
                <a:spcPts val="0"/>
              </a:spcBef>
              <a:spcAft>
                <a:spcPts val="0"/>
              </a:spcAft>
              <a:buNone/>
            </a:pPr>
            <a:endParaRPr b="1"/>
          </a:p>
          <a:p>
            <a:pPr marL="0" lvl="0" indent="0" algn="l" rtl="0">
              <a:spcBef>
                <a:spcPts val="0"/>
              </a:spcBef>
              <a:spcAft>
                <a:spcPts val="0"/>
              </a:spcAft>
              <a:buNone/>
            </a:pPr>
            <a:r>
              <a:rPr lang="en"/>
              <a:t>Each company participating in the study submitted some non-proprietary 3D compounds to us, and we’re running the workflow on those. </a:t>
            </a:r>
            <a:endParaRPr/>
          </a:p>
          <a:p>
            <a:pPr marL="0" lvl="0" indent="0" algn="l" rtl="0">
              <a:spcBef>
                <a:spcPts val="0"/>
              </a:spcBef>
              <a:spcAft>
                <a:spcPts val="0"/>
              </a:spcAft>
              <a:buNone/>
            </a:pPr>
            <a:r>
              <a:rPr lang="en"/>
              <a:t>They’re also running a separate dataset of their choosing internally, and we’re collecting the summary statistics of those to produce a big pooled study. </a:t>
            </a:r>
            <a:endParaRPr/>
          </a:p>
          <a:p>
            <a:pPr marL="0" lvl="0" indent="0" algn="l" rtl="0">
              <a:spcBef>
                <a:spcPts val="0"/>
              </a:spcBef>
              <a:spcAft>
                <a:spcPts val="0"/>
              </a:spcAft>
              <a:buNone/>
            </a:pPr>
            <a:r>
              <a:rPr lang="en"/>
              <a:t>So, hopefully, this has people seeing the performance of our force fields and tools on molecules that they really care about.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What was surprising was how smoothly the distribution of this software went.</a:t>
            </a:r>
            <a:endParaRPr/>
          </a:p>
          <a:p>
            <a:pPr marL="0" lvl="0" indent="0" algn="l" rtl="0">
              <a:spcBef>
                <a:spcPts val="0"/>
              </a:spcBef>
              <a:spcAft>
                <a:spcPts val="0"/>
              </a:spcAft>
              <a:buNone/>
            </a:pPr>
            <a:r>
              <a:rPr lang="en"/>
              <a:t>We packaged the openFF toolkit, openMM, the psi4 quantum chemistry software, QCEngine, and QCSubmit with a small CLI frontend, and people were actually able to feed in molecules and have thousands of QC jobs executed locally. </a:t>
            </a:r>
            <a:endParaRPr/>
          </a:p>
          <a:p>
            <a:pPr marL="0" lvl="0" indent="0" algn="l" rtl="0">
              <a:spcBef>
                <a:spcPts val="0"/>
              </a:spcBef>
              <a:spcAft>
                <a:spcPts val="0"/>
              </a:spcAft>
              <a:buNone/>
            </a:pPr>
            <a:r>
              <a:rPr lang="en"/>
              <a:t>It was super cool, and I think it worked because of our great team and the way we’ve been developing open force field software internally to be intercompatible.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f10cc14bf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f10cc14bf_0_15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df10cc14bf_0_1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df10cc14bf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df10cc14bf_0_1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gdf10cc14bf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df10cc14bf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df10cc14bf_0_20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just" rtl="0">
              <a:lnSpc>
                <a:spcPct val="150000"/>
              </a:lnSpc>
              <a:spcBef>
                <a:spcPts val="320"/>
              </a:spcBef>
              <a:spcAft>
                <a:spcPts val="0"/>
              </a:spcAft>
              <a:buClr>
                <a:schemeClr val="dk1"/>
              </a:buClr>
              <a:buSzPts val="1100"/>
              <a:buFont typeface="Arial"/>
              <a:buNone/>
            </a:pPr>
            <a:r>
              <a:rPr lang="en"/>
              <a:t>ultimately this process - have an idea, integrate into soft, train, test, and analyse is at the heart of incrementally improving the OpenFF force fields.</a:t>
            </a:r>
            <a:endParaRPr/>
          </a:p>
          <a:p>
            <a:pPr marL="0" lvl="0" indent="0" algn="just" rtl="0">
              <a:lnSpc>
                <a:spcPct val="150000"/>
              </a:lnSpc>
              <a:spcBef>
                <a:spcPts val="320"/>
              </a:spcBef>
              <a:spcAft>
                <a:spcPts val="0"/>
              </a:spcAft>
              <a:buNone/>
            </a:pPr>
            <a:r>
              <a:rPr lang="en"/>
              <a:t>For pasley Retrain valence against redesigned QC set , etc.</a:t>
            </a:r>
            <a:endParaRPr/>
          </a:p>
          <a:p>
            <a:pPr marL="0" lvl="0" indent="0" algn="just" rtl="0">
              <a:lnSpc>
                <a:spcPct val="150000"/>
              </a:lnSpc>
              <a:spcBef>
                <a:spcPts val="320"/>
              </a:spcBef>
              <a:spcAft>
                <a:spcPts val="0"/>
              </a:spcAft>
              <a:buNone/>
            </a:pPr>
            <a:r>
              <a:rPr lang="en"/>
              <a:t>Sage the next step in process</a:t>
            </a:r>
            <a:endParaRPr/>
          </a:p>
          <a:p>
            <a:pPr marL="0" lvl="0" indent="0" algn="just" rtl="0">
              <a:lnSpc>
                <a:spcPct val="150000"/>
              </a:lnSpc>
              <a:spcBef>
                <a:spcPts val="320"/>
              </a:spcBef>
              <a:spcAft>
                <a:spcPts val="0"/>
              </a:spcAft>
              <a:buNone/>
            </a:pPr>
            <a:r>
              <a:rPr lang="en"/>
              <a:t>Ultimately, everything being done is leading up to the point of having a self consistent biopolymer and small molecule FF</a:t>
            </a:r>
            <a:endParaRPr/>
          </a:p>
        </p:txBody>
      </p:sp>
      <p:sp>
        <p:nvSpPr>
          <p:cNvPr id="484" name="Google Shape;484;gdf10cc14bf_0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f10cc14bf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f10cc14bf_0_2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Sage not only first release that includes a select set of refit vdW parameters, but vdW parameters refit to mixture properties based on data driven OpenFF science.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Emphasise that it’s this approach that should IN THE FUTURE enable use to train small molecule, amino acid, sugar etc interactions self consistently. Clearly wins to be had by capturing mixture interactions especially for different concentrations</a:t>
            </a:r>
            <a:endParaRPr/>
          </a:p>
        </p:txBody>
      </p:sp>
      <p:sp>
        <p:nvSpPr>
          <p:cNvPr id="514" name="Google Shape;514;gdf10cc14bf_0_2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f10cc14bf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f10cc14bf_0_2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Need to stress here again that although the first pass at vdW refits are likely showing a step in the right direction, this is a STEPPING STONE for bigger things. This fitting approach is critical for our future efforts for self consistent bio-polymer and small molecule interaction parameters.</a:t>
            </a:r>
            <a:endParaRPr/>
          </a:p>
        </p:txBody>
      </p:sp>
      <p:sp>
        <p:nvSpPr>
          <p:cNvPr id="536" name="Google Shape;536;gdf10cc14bf_0_2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df10cc14bf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df10cc14bf_0_2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3" name="Google Shape;553;gdf10cc14bf_0_2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f10cc14bf_0_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f10cc14bf_0_2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Showing that even without introducing new data, re-evaluating choice of fitting approach can still yield incremental improvements. The power of the automated benchmarking infrastructure, combined with diverse molecules of pharma interest, allows us to more rapidly perform test fits as evaluating ‘has this improved’ becomes more routine and standardised. </a:t>
            </a:r>
            <a:endParaRPr/>
          </a:p>
        </p:txBody>
      </p:sp>
      <p:sp>
        <p:nvSpPr>
          <p:cNvPr id="563" name="Google Shape;563;gdf10cc14bf_0_2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df10cc14bf_0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df10cc14bf_0_29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Beginning to explore how best to also benchmark other elements of the force field. Computing the average RMSD between a set QC and MM torsion profiles gives information about the overall agreement in magnitudes of the two profiles as well as some feature information, will computing the RMSD between to profiles scaled by their maximum barrier height we’ve found yields a reasonable indicator of the ‘shape’ of two profiles. In both cases the new RC release of SAGE appears to perform well.</a:t>
            </a:r>
            <a:endParaRPr/>
          </a:p>
          <a:p>
            <a:pPr marL="0" lvl="0" indent="0" algn="l" rtl="0">
              <a:spcBef>
                <a:spcPts val="0"/>
              </a:spcBef>
              <a:spcAft>
                <a:spcPts val="0"/>
              </a:spcAft>
              <a:buNone/>
            </a:pPr>
            <a:endParaRPr/>
          </a:p>
          <a:p>
            <a:pPr marL="0" lvl="0" indent="0" algn="l" rtl="0">
              <a:spcBef>
                <a:spcPts val="0"/>
              </a:spcBef>
              <a:spcAft>
                <a:spcPts val="0"/>
              </a:spcAft>
              <a:buNone/>
            </a:pPr>
            <a:r>
              <a:rPr lang="en"/>
              <a:t>Want to expand to other metics - how well does individual moiety geometry match, for e.g. so we can get a finer view of where deficiencies in FF may lay.</a:t>
            </a:r>
            <a:endParaRPr/>
          </a:p>
        </p:txBody>
      </p:sp>
      <p:sp>
        <p:nvSpPr>
          <p:cNvPr id="575" name="Google Shape;575;gdf10cc14bf_0_2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80144e7b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f80144e7be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gf80144e7be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f80144e7be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f80144e7be_1_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gf80144e7be_1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f80144e7be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f80144e7be_1_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8" name="Google Shape;608;gf80144e7be_1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f80144e7be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f80144e7be_1_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gf80144e7be_1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f80144e7be_1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f80144e7be_1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gf80144e7be_1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80144e7be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f80144e7be_1_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gf80144e7be_1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f10cc14bf_0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f10cc14bf_0_3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just" rtl="0">
              <a:lnSpc>
                <a:spcPct val="150000"/>
              </a:lnSpc>
              <a:spcBef>
                <a:spcPts val="320"/>
              </a:spcBef>
              <a:spcAft>
                <a:spcPts val="0"/>
              </a:spcAft>
              <a:buNone/>
            </a:pPr>
            <a:r>
              <a:rPr lang="en" sz="1600">
                <a:solidFill>
                  <a:srgbClr val="3E424A"/>
                </a:solidFill>
                <a:latin typeface="Muli"/>
                <a:ea typeface="Muli"/>
                <a:cs typeface="Muli"/>
                <a:sym typeface="Muli"/>
              </a:rPr>
              <a:t>Summarize progress - THE PROCESS WORKS - how this relates to rosemary and self consistent prot lig sug dna lipid etc force field - rc release available on github. </a:t>
            </a:r>
            <a:endParaRPr sz="1600">
              <a:solidFill>
                <a:srgbClr val="3E424A"/>
              </a:solidFill>
              <a:latin typeface="Muli"/>
              <a:ea typeface="Muli"/>
              <a:cs typeface="Muli"/>
              <a:sym typeface="Muli"/>
            </a:endParaRPr>
          </a:p>
          <a:p>
            <a:pPr marL="457200" lvl="0" indent="0" algn="just" rtl="0">
              <a:lnSpc>
                <a:spcPct val="150000"/>
              </a:lnSpc>
              <a:spcBef>
                <a:spcPts val="320"/>
              </a:spcBef>
              <a:spcAft>
                <a:spcPts val="0"/>
              </a:spcAft>
              <a:buNone/>
            </a:pPr>
            <a:endParaRPr/>
          </a:p>
        </p:txBody>
      </p:sp>
      <p:sp>
        <p:nvSpPr>
          <p:cNvPr id="657" name="Google Shape;657;gdf10cc14bf_0_3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e0b87d09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Montserrat"/>
              <a:ea typeface="Montserrat"/>
              <a:cs typeface="Montserrat"/>
              <a:sym typeface="Montserrat"/>
            </a:endParaRPr>
          </a:p>
        </p:txBody>
      </p:sp>
      <p:sp>
        <p:nvSpPr>
          <p:cNvPr id="228" name="Google Shape;228;gde0b87d0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df10cc14bf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df10cc14bf_0_3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df10cc14bf_0_3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df10cc14bf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df10cc14bf_0_40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gdf10cc14bf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df10cc14bf_0_4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df10cc14bf_0_4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6" name="Google Shape;776;gdf10cc14bf_0_4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df10cc14bf_0_4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df10cc14bf_0_49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df10cc14bf_0_4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f10cc14bf_0_5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f10cc14bf_0_5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gdf10cc14bf_0_5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df45ff7c8f_0_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df45ff7c8f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dbfb375c4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dbfb375c4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e0b87d09c_0_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Nothing proprietary/secret; everyone benefits. Democratization of FFs!</a:t>
            </a:r>
            <a:endParaRPr sz="1800"/>
          </a:p>
        </p:txBody>
      </p:sp>
      <p:sp>
        <p:nvSpPr>
          <p:cNvPr id="264" name="Google Shape;264;gde0b87d09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e0b87d09c_0_2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de0b87d09c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de0b87d09c_0_3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de0b87d09c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e0b87d09c_0_3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de0b87d09c_0_3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f45ff7c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f45ff7c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Started in Oct. 2018. A key part of our first year, we’ll call it 2019, was building out this infrastructure. Culminated in about three or four FF fits in a couple of months to release OpenFF 1.0</a:t>
            </a:r>
            <a:endParaRPr/>
          </a:p>
          <a:p>
            <a:pPr marL="0" lvl="0" indent="0" algn="l" rtl="0">
              <a:spcBef>
                <a:spcPts val="0"/>
              </a:spcBef>
              <a:spcAft>
                <a:spcPts val="0"/>
              </a:spcAft>
              <a:buNone/>
            </a:pPr>
            <a:r>
              <a:rPr lang="en"/>
              <a:t>Image source here: https://docs.google.com/presentation/d/1d5hbFAmz0jgLCavhNTgjfqwWTvKELFLvrQ52B6u0XzI/edit#slide=id.p6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f45ff7c8f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f45ff7c8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1.2 towards end of year 2</a:t>
            </a:r>
            <a:endParaRPr/>
          </a:p>
          <a:p>
            <a:pPr marL="0" lvl="0" indent="0" algn="l" rtl="0">
              <a:spcBef>
                <a:spcPts val="0"/>
              </a:spcBef>
              <a:spcAft>
                <a:spcPts val="0"/>
              </a:spcAft>
              <a:buNone/>
            </a:pPr>
            <a:r>
              <a:rPr lang="en"/>
              <a:t>1.3 at end of year 2</a:t>
            </a:r>
            <a:endParaRPr/>
          </a:p>
          <a:p>
            <a:pPr marL="0" lvl="0" indent="0" algn="l" rtl="0">
              <a:spcBef>
                <a:spcPts val="0"/>
              </a:spcBef>
              <a:spcAft>
                <a:spcPts val="0"/>
              </a:spcAft>
              <a:buNone/>
            </a:pPr>
            <a:r>
              <a:rPr lang="en"/>
              <a:t>SAY WHEN 1.3.1 is rolling out</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 Slide 1">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87350" y="3105151"/>
            <a:ext cx="8299500" cy="468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500"/>
              <a:buFont typeface="Montserrat"/>
              <a:buNone/>
              <a:defRPr sz="25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383721" y="3595003"/>
            <a:ext cx="8299500" cy="4245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400"/>
              </a:spcBef>
              <a:spcAft>
                <a:spcPts val="0"/>
              </a:spcAft>
              <a:buClr>
                <a:schemeClr val="lt1"/>
              </a:buClr>
              <a:buSzPts val="2000"/>
              <a:buNone/>
              <a:defRPr sz="2000">
                <a:solidFill>
                  <a:schemeClr val="lt1"/>
                </a:solidFill>
              </a:defRPr>
            </a:lvl1pPr>
            <a:lvl2pPr lvl="1" algn="ctr" rtl="0">
              <a:lnSpc>
                <a:spcPct val="100000"/>
              </a:lnSpc>
              <a:spcBef>
                <a:spcPts val="340"/>
              </a:spcBef>
              <a:spcAft>
                <a:spcPts val="0"/>
              </a:spcAft>
              <a:buClr>
                <a:srgbClr val="909193"/>
              </a:buClr>
              <a:buSzPts val="1700"/>
              <a:buNone/>
              <a:defRPr>
                <a:solidFill>
                  <a:srgbClr val="909193"/>
                </a:solidFill>
              </a:defRPr>
            </a:lvl2pPr>
            <a:lvl3pPr lvl="2" algn="ctr" rtl="0">
              <a:lnSpc>
                <a:spcPct val="100000"/>
              </a:lnSpc>
              <a:spcBef>
                <a:spcPts val="280"/>
              </a:spcBef>
              <a:spcAft>
                <a:spcPts val="0"/>
              </a:spcAft>
              <a:buClr>
                <a:srgbClr val="909193"/>
              </a:buClr>
              <a:buSzPts val="1400"/>
              <a:buNone/>
              <a:defRPr>
                <a:solidFill>
                  <a:srgbClr val="909193"/>
                </a:solidFill>
              </a:defRPr>
            </a:lvl3pPr>
            <a:lvl4pPr lvl="3" algn="ctr" rtl="0">
              <a:lnSpc>
                <a:spcPct val="100000"/>
              </a:lnSpc>
              <a:spcBef>
                <a:spcPts val="240"/>
              </a:spcBef>
              <a:spcAft>
                <a:spcPts val="0"/>
              </a:spcAft>
              <a:buClr>
                <a:srgbClr val="909193"/>
              </a:buClr>
              <a:buSzPts val="1200"/>
              <a:buNone/>
              <a:defRPr>
                <a:solidFill>
                  <a:srgbClr val="909193"/>
                </a:solidFill>
              </a:defRPr>
            </a:lvl4pPr>
            <a:lvl5pPr lvl="4" algn="ctr" rtl="0">
              <a:lnSpc>
                <a:spcPct val="100000"/>
              </a:lnSpc>
              <a:spcBef>
                <a:spcPts val="240"/>
              </a:spcBef>
              <a:spcAft>
                <a:spcPts val="0"/>
              </a:spcAft>
              <a:buClr>
                <a:srgbClr val="909193"/>
              </a:buClr>
              <a:buSzPts val="1200"/>
              <a:buNone/>
              <a:defRPr>
                <a:solidFill>
                  <a:srgbClr val="909193"/>
                </a:solidFill>
              </a:defRPr>
            </a:lvl5pPr>
            <a:lvl6pPr lvl="5" algn="ctr" rtl="0">
              <a:lnSpc>
                <a:spcPct val="100000"/>
              </a:lnSpc>
              <a:spcBef>
                <a:spcPts val="400"/>
              </a:spcBef>
              <a:spcAft>
                <a:spcPts val="0"/>
              </a:spcAft>
              <a:buClr>
                <a:srgbClr val="909193"/>
              </a:buClr>
              <a:buSzPts val="2000"/>
              <a:buNone/>
              <a:defRPr>
                <a:solidFill>
                  <a:srgbClr val="909193"/>
                </a:solidFill>
              </a:defRPr>
            </a:lvl6pPr>
            <a:lvl7pPr lvl="6" algn="ctr" rtl="0">
              <a:lnSpc>
                <a:spcPct val="100000"/>
              </a:lnSpc>
              <a:spcBef>
                <a:spcPts val="400"/>
              </a:spcBef>
              <a:spcAft>
                <a:spcPts val="0"/>
              </a:spcAft>
              <a:buClr>
                <a:srgbClr val="909193"/>
              </a:buClr>
              <a:buSzPts val="2000"/>
              <a:buNone/>
              <a:defRPr>
                <a:solidFill>
                  <a:srgbClr val="909193"/>
                </a:solidFill>
              </a:defRPr>
            </a:lvl7pPr>
            <a:lvl8pPr lvl="7" algn="ctr" rtl="0">
              <a:lnSpc>
                <a:spcPct val="100000"/>
              </a:lnSpc>
              <a:spcBef>
                <a:spcPts val="400"/>
              </a:spcBef>
              <a:spcAft>
                <a:spcPts val="0"/>
              </a:spcAft>
              <a:buClr>
                <a:srgbClr val="909193"/>
              </a:buClr>
              <a:buSzPts val="2000"/>
              <a:buNone/>
              <a:defRPr>
                <a:solidFill>
                  <a:srgbClr val="909193"/>
                </a:solidFill>
              </a:defRPr>
            </a:lvl8pPr>
            <a:lvl9pPr lvl="8" algn="ctr" rtl="0">
              <a:lnSpc>
                <a:spcPct val="100000"/>
              </a:lnSpc>
              <a:spcBef>
                <a:spcPts val="400"/>
              </a:spcBef>
              <a:spcAft>
                <a:spcPts val="0"/>
              </a:spcAft>
              <a:buClr>
                <a:srgbClr val="909193"/>
              </a:buClr>
              <a:buSzPts val="2000"/>
              <a:buNone/>
              <a:defRPr>
                <a:solidFill>
                  <a:srgbClr val="909193"/>
                </a:solidFill>
              </a:defRPr>
            </a:lvl9pPr>
          </a:lstStyle>
          <a:p>
            <a:endParaRPr/>
          </a:p>
        </p:txBody>
      </p:sp>
      <p:sp>
        <p:nvSpPr>
          <p:cNvPr id="12" name="Google Shape;12;p2"/>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3">
            <a:alphaModFix/>
          </a:blip>
          <a:srcRect/>
          <a:stretch/>
        </p:blipFill>
        <p:spPr>
          <a:xfrm>
            <a:off x="457200" y="413988"/>
            <a:ext cx="3200400" cy="1014762"/>
          </a:xfrm>
          <a:prstGeom prst="rect">
            <a:avLst/>
          </a:prstGeom>
          <a:noFill/>
          <a:ln>
            <a:noFill/>
          </a:ln>
        </p:spPr>
      </p:pic>
      <p:pic>
        <p:nvPicPr>
          <p:cNvPr id="14" name="Google Shape;14;p2"/>
          <p:cNvPicPr preferRelativeResize="0"/>
          <p:nvPr/>
        </p:nvPicPr>
        <p:blipFill rotWithShape="1">
          <a:blip r:embed="rId4">
            <a:alphaModFix/>
          </a:blip>
          <a:srcRect/>
          <a:stretch/>
        </p:blipFill>
        <p:spPr>
          <a:xfrm>
            <a:off x="457200" y="1631037"/>
            <a:ext cx="245059" cy="201168"/>
          </a:xfrm>
          <a:prstGeom prst="rect">
            <a:avLst/>
          </a:prstGeom>
          <a:noFill/>
          <a:ln>
            <a:noFill/>
          </a:ln>
        </p:spPr>
      </p:pic>
      <p:pic>
        <p:nvPicPr>
          <p:cNvPr id="15" name="Google Shape;15;p2"/>
          <p:cNvPicPr preferRelativeResize="0"/>
          <p:nvPr/>
        </p:nvPicPr>
        <p:blipFill rotWithShape="1">
          <a:blip r:embed="rId5">
            <a:alphaModFix/>
          </a:blip>
          <a:srcRect/>
          <a:stretch/>
        </p:blipFill>
        <p:spPr>
          <a:xfrm>
            <a:off x="457200" y="1985724"/>
            <a:ext cx="207264" cy="201168"/>
          </a:xfrm>
          <a:prstGeom prst="rect">
            <a:avLst/>
          </a:prstGeom>
          <a:noFill/>
          <a:ln>
            <a:noFill/>
          </a:ln>
        </p:spPr>
      </p:pic>
      <p:sp>
        <p:nvSpPr>
          <p:cNvPr id="16" name="Google Shape;16;p2"/>
          <p:cNvSpPr txBox="1"/>
          <p:nvPr/>
        </p:nvSpPr>
        <p:spPr>
          <a:xfrm>
            <a:off x="685801" y="1504950"/>
            <a:ext cx="8001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uli"/>
                <a:ea typeface="Muli"/>
                <a:cs typeface="Muli"/>
                <a:sym typeface="Muli"/>
              </a:rPr>
              <a:t>@openforcefield</a:t>
            </a:r>
            <a:endParaRPr sz="1800" b="0" i="0" u="none" strike="noStrike" cap="none">
              <a:solidFill>
                <a:schemeClr val="dk1"/>
              </a:solidFill>
              <a:latin typeface="Muli"/>
              <a:ea typeface="Muli"/>
              <a:cs typeface="Muli"/>
              <a:sym typeface="Muli"/>
            </a:endParaRPr>
          </a:p>
        </p:txBody>
      </p:sp>
      <p:sp>
        <p:nvSpPr>
          <p:cNvPr id="17" name="Google Shape;17;p2"/>
          <p:cNvSpPr txBox="1"/>
          <p:nvPr/>
        </p:nvSpPr>
        <p:spPr>
          <a:xfrm>
            <a:off x="685801" y="1859637"/>
            <a:ext cx="8001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18" name="Google Shape;18;p2"/>
          <p:cNvSpPr txBox="1">
            <a:spLocks noGrp="1"/>
          </p:cNvSpPr>
          <p:nvPr>
            <p:ph type="body" idx="2"/>
          </p:nvPr>
        </p:nvSpPr>
        <p:spPr>
          <a:xfrm>
            <a:off x="381000" y="4246563"/>
            <a:ext cx="8299500" cy="4587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20"/>
              </a:spcBef>
              <a:spcAft>
                <a:spcPts val="0"/>
              </a:spcAft>
              <a:buClr>
                <a:schemeClr val="lt1"/>
              </a:buClr>
              <a:buSzPts val="1600"/>
              <a:buNone/>
              <a:defRPr sz="1600">
                <a:solidFill>
                  <a:schemeClr val="lt1"/>
                </a:solidFill>
              </a:defRPr>
            </a:lvl1pPr>
            <a:lvl2pPr marL="914400" lvl="1" indent="-336550" algn="l" rtl="0">
              <a:lnSpc>
                <a:spcPct val="100000"/>
              </a:lnSpc>
              <a:spcBef>
                <a:spcPts val="340"/>
              </a:spcBef>
              <a:spcAft>
                <a:spcPts val="0"/>
              </a:spcAft>
              <a:buClr>
                <a:schemeClr val="lt1"/>
              </a:buClr>
              <a:buSzPts val="1700"/>
              <a:buChar char="–"/>
              <a:defRPr>
                <a:solidFill>
                  <a:schemeClr val="lt1"/>
                </a:solidFill>
              </a:defRPr>
            </a:lvl2pPr>
            <a:lvl3pPr marL="1371600" lvl="2" indent="-317500" algn="l" rtl="0">
              <a:lnSpc>
                <a:spcPct val="100000"/>
              </a:lnSpc>
              <a:spcBef>
                <a:spcPts val="280"/>
              </a:spcBef>
              <a:spcAft>
                <a:spcPts val="0"/>
              </a:spcAft>
              <a:buClr>
                <a:schemeClr val="lt1"/>
              </a:buClr>
              <a:buSzPts val="1400"/>
              <a:buChar char="•"/>
              <a:defRPr>
                <a:solidFill>
                  <a:schemeClr val="lt1"/>
                </a:solidFill>
              </a:defRPr>
            </a:lvl3pPr>
            <a:lvl4pPr marL="1828800" lvl="3" indent="-304800" algn="l" rtl="0">
              <a:lnSpc>
                <a:spcPct val="100000"/>
              </a:lnSpc>
              <a:spcBef>
                <a:spcPts val="240"/>
              </a:spcBef>
              <a:spcAft>
                <a:spcPts val="0"/>
              </a:spcAft>
              <a:buClr>
                <a:schemeClr val="lt1"/>
              </a:buClr>
              <a:buSzPts val="1200"/>
              <a:buChar char="–"/>
              <a:defRPr>
                <a:solidFill>
                  <a:schemeClr val="lt1"/>
                </a:solidFill>
              </a:defRPr>
            </a:lvl4pPr>
            <a:lvl5pPr marL="2286000" lvl="4" indent="-304800" algn="l" rtl="0">
              <a:lnSpc>
                <a:spcPct val="100000"/>
              </a:lnSpc>
              <a:spcBef>
                <a:spcPts val="240"/>
              </a:spcBef>
              <a:spcAft>
                <a:spcPts val="0"/>
              </a:spcAft>
              <a:buClr>
                <a:schemeClr val="lt1"/>
              </a:buClr>
              <a:buSzPts val="1200"/>
              <a:buChar char="»"/>
              <a:defRPr>
                <a:solidFill>
                  <a:schemeClr val="lt1"/>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eople/Icons">
  <p:cSld name="People/Icons">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381000" y="0"/>
            <a:ext cx="79248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1"/>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85" name="Google Shape;85;p11"/>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86" name="Google Shape;86;p11"/>
          <p:cNvSpPr txBox="1">
            <a:spLocks noGrp="1"/>
          </p:cNvSpPr>
          <p:nvPr>
            <p:ph type="body" idx="1"/>
          </p:nvPr>
        </p:nvSpPr>
        <p:spPr>
          <a:xfrm>
            <a:off x="381000" y="2419350"/>
            <a:ext cx="1981200" cy="3810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300"/>
              </a:spcBef>
              <a:spcAft>
                <a:spcPts val="0"/>
              </a:spcAft>
              <a:buClr>
                <a:srgbClr val="015581"/>
              </a:buClr>
              <a:buSzPts val="1500"/>
              <a:buNone/>
              <a:defRPr sz="15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7" name="Google Shape;87;p11"/>
          <p:cNvSpPr>
            <a:spLocks noGrp="1"/>
          </p:cNvSpPr>
          <p:nvPr>
            <p:ph type="pic" idx="2"/>
          </p:nvPr>
        </p:nvSpPr>
        <p:spPr>
          <a:xfrm>
            <a:off x="804672" y="1200150"/>
            <a:ext cx="1134000" cy="1128900"/>
          </a:xfrm>
          <a:prstGeom prst="ellipse">
            <a:avLst/>
          </a:prstGeom>
          <a:solidFill>
            <a:srgbClr val="015581"/>
          </a:solidFill>
          <a:ln>
            <a:noFill/>
          </a:ln>
        </p:spPr>
        <p:txBody>
          <a:bodyPr spcFirstLastPara="1" wrap="square" lIns="91425" tIns="45700" rIns="91425" bIns="45700" anchor="ctr" anchorCtr="0">
            <a:noAutofit/>
          </a:bodyPr>
          <a:lstStyle>
            <a:lvl1pPr marR="0" lvl="0" algn="ctr" rtl="0">
              <a:lnSpc>
                <a:spcPct val="100000"/>
              </a:lnSpc>
              <a:spcBef>
                <a:spcPts val="300"/>
              </a:spcBef>
              <a:spcAft>
                <a:spcPts val="0"/>
              </a:spcAft>
              <a:buClr>
                <a:schemeClr val="lt2"/>
              </a:buClr>
              <a:buSzPts val="1500"/>
              <a:buFont typeface="Arial"/>
              <a:buNone/>
              <a:defRPr sz="1500" b="0" i="0" u="none" strike="noStrike" cap="none">
                <a:solidFill>
                  <a:schemeClr val="lt2"/>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88" name="Google Shape;88;p11"/>
          <p:cNvSpPr txBox="1">
            <a:spLocks noGrp="1"/>
          </p:cNvSpPr>
          <p:nvPr>
            <p:ph type="body" idx="3"/>
          </p:nvPr>
        </p:nvSpPr>
        <p:spPr>
          <a:xfrm>
            <a:off x="381000" y="2800351"/>
            <a:ext cx="1981200" cy="18288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240"/>
              </a:spcBef>
              <a:spcAft>
                <a:spcPts val="0"/>
              </a:spcAft>
              <a:buClr>
                <a:schemeClr val="dk1"/>
              </a:buClr>
              <a:buSzPts val="1200"/>
              <a:buNone/>
              <a:defRPr sz="12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9" name="Google Shape;89;p11"/>
          <p:cNvSpPr txBox="1">
            <a:spLocks noGrp="1"/>
          </p:cNvSpPr>
          <p:nvPr>
            <p:ph type="body" idx="4"/>
          </p:nvPr>
        </p:nvSpPr>
        <p:spPr>
          <a:xfrm>
            <a:off x="2476500" y="2419350"/>
            <a:ext cx="1981200" cy="3810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300"/>
              </a:spcBef>
              <a:spcAft>
                <a:spcPts val="0"/>
              </a:spcAft>
              <a:buClr>
                <a:srgbClr val="015581"/>
              </a:buClr>
              <a:buSzPts val="1500"/>
              <a:buNone/>
              <a:defRPr sz="15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0" name="Google Shape;90;p11"/>
          <p:cNvSpPr>
            <a:spLocks noGrp="1"/>
          </p:cNvSpPr>
          <p:nvPr>
            <p:ph type="pic" idx="5"/>
          </p:nvPr>
        </p:nvSpPr>
        <p:spPr>
          <a:xfrm>
            <a:off x="2895790" y="1200150"/>
            <a:ext cx="1134000" cy="1128900"/>
          </a:xfrm>
          <a:prstGeom prst="ellipse">
            <a:avLst/>
          </a:prstGeom>
          <a:solidFill>
            <a:srgbClr val="015581"/>
          </a:solidFill>
          <a:ln>
            <a:noFill/>
          </a:ln>
        </p:spPr>
        <p:txBody>
          <a:bodyPr spcFirstLastPara="1" wrap="square" lIns="91425" tIns="45700" rIns="91425" bIns="45700" anchor="ctr" anchorCtr="0">
            <a:noAutofit/>
          </a:bodyPr>
          <a:lstStyle>
            <a:lvl1pPr marR="0" lvl="0" algn="ctr" rtl="0">
              <a:lnSpc>
                <a:spcPct val="100000"/>
              </a:lnSpc>
              <a:spcBef>
                <a:spcPts val="300"/>
              </a:spcBef>
              <a:spcAft>
                <a:spcPts val="0"/>
              </a:spcAft>
              <a:buClr>
                <a:schemeClr val="lt2"/>
              </a:buClr>
              <a:buSzPts val="1500"/>
              <a:buFont typeface="Arial"/>
              <a:buNone/>
              <a:defRPr sz="1500" b="0" i="0" u="none" strike="noStrike" cap="none">
                <a:solidFill>
                  <a:schemeClr val="lt2"/>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91" name="Google Shape;91;p11"/>
          <p:cNvSpPr txBox="1">
            <a:spLocks noGrp="1"/>
          </p:cNvSpPr>
          <p:nvPr>
            <p:ph type="body" idx="6"/>
          </p:nvPr>
        </p:nvSpPr>
        <p:spPr>
          <a:xfrm>
            <a:off x="2476500" y="2800351"/>
            <a:ext cx="1981200" cy="18288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240"/>
              </a:spcBef>
              <a:spcAft>
                <a:spcPts val="0"/>
              </a:spcAft>
              <a:buClr>
                <a:schemeClr val="dk1"/>
              </a:buClr>
              <a:buSzPts val="1200"/>
              <a:buNone/>
              <a:defRPr sz="12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2" name="Google Shape;92;p11"/>
          <p:cNvSpPr txBox="1">
            <a:spLocks noGrp="1"/>
          </p:cNvSpPr>
          <p:nvPr>
            <p:ph type="body" idx="7"/>
          </p:nvPr>
        </p:nvSpPr>
        <p:spPr>
          <a:xfrm>
            <a:off x="4586478" y="2419348"/>
            <a:ext cx="1981200" cy="3810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300"/>
              </a:spcBef>
              <a:spcAft>
                <a:spcPts val="0"/>
              </a:spcAft>
              <a:buClr>
                <a:srgbClr val="015581"/>
              </a:buClr>
              <a:buSzPts val="1500"/>
              <a:buNone/>
              <a:defRPr sz="15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3" name="Google Shape;93;p11"/>
          <p:cNvSpPr>
            <a:spLocks noGrp="1"/>
          </p:cNvSpPr>
          <p:nvPr>
            <p:ph type="pic" idx="8"/>
          </p:nvPr>
        </p:nvSpPr>
        <p:spPr>
          <a:xfrm>
            <a:off x="5009229" y="1200148"/>
            <a:ext cx="1134000" cy="1128900"/>
          </a:xfrm>
          <a:prstGeom prst="ellipse">
            <a:avLst/>
          </a:prstGeom>
          <a:solidFill>
            <a:srgbClr val="015581"/>
          </a:solidFill>
          <a:ln>
            <a:noFill/>
          </a:ln>
        </p:spPr>
        <p:txBody>
          <a:bodyPr spcFirstLastPara="1" wrap="square" lIns="91425" tIns="45700" rIns="91425" bIns="45700" anchor="ctr" anchorCtr="0">
            <a:noAutofit/>
          </a:bodyPr>
          <a:lstStyle>
            <a:lvl1pPr marR="0" lvl="0" algn="ctr" rtl="0">
              <a:lnSpc>
                <a:spcPct val="100000"/>
              </a:lnSpc>
              <a:spcBef>
                <a:spcPts val="300"/>
              </a:spcBef>
              <a:spcAft>
                <a:spcPts val="0"/>
              </a:spcAft>
              <a:buClr>
                <a:schemeClr val="lt2"/>
              </a:buClr>
              <a:buSzPts val="1500"/>
              <a:buFont typeface="Arial"/>
              <a:buNone/>
              <a:defRPr sz="1500" b="0" i="0" u="none" strike="noStrike" cap="none">
                <a:solidFill>
                  <a:schemeClr val="lt2"/>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94" name="Google Shape;94;p11"/>
          <p:cNvSpPr txBox="1">
            <a:spLocks noGrp="1"/>
          </p:cNvSpPr>
          <p:nvPr>
            <p:ph type="body" idx="9"/>
          </p:nvPr>
        </p:nvSpPr>
        <p:spPr>
          <a:xfrm>
            <a:off x="4586478" y="2800349"/>
            <a:ext cx="1981200" cy="18288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240"/>
              </a:spcBef>
              <a:spcAft>
                <a:spcPts val="0"/>
              </a:spcAft>
              <a:buClr>
                <a:schemeClr val="dk1"/>
              </a:buClr>
              <a:buSzPts val="1200"/>
              <a:buNone/>
              <a:defRPr sz="12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5" name="Google Shape;95;p11"/>
          <p:cNvSpPr txBox="1">
            <a:spLocks noGrp="1"/>
          </p:cNvSpPr>
          <p:nvPr>
            <p:ph type="body" idx="13"/>
          </p:nvPr>
        </p:nvSpPr>
        <p:spPr>
          <a:xfrm>
            <a:off x="6696456" y="2419348"/>
            <a:ext cx="1981200" cy="3810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300"/>
              </a:spcBef>
              <a:spcAft>
                <a:spcPts val="0"/>
              </a:spcAft>
              <a:buClr>
                <a:srgbClr val="015581"/>
              </a:buClr>
              <a:buSzPts val="1500"/>
              <a:buNone/>
              <a:defRPr sz="15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6" name="Google Shape;96;p11"/>
          <p:cNvSpPr>
            <a:spLocks noGrp="1"/>
          </p:cNvSpPr>
          <p:nvPr>
            <p:ph type="pic" idx="14"/>
          </p:nvPr>
        </p:nvSpPr>
        <p:spPr>
          <a:xfrm>
            <a:off x="7120128" y="1200148"/>
            <a:ext cx="1134000" cy="1128900"/>
          </a:xfrm>
          <a:prstGeom prst="ellipse">
            <a:avLst/>
          </a:prstGeom>
          <a:solidFill>
            <a:srgbClr val="015581"/>
          </a:solidFill>
          <a:ln>
            <a:noFill/>
          </a:ln>
        </p:spPr>
        <p:txBody>
          <a:bodyPr spcFirstLastPara="1" wrap="square" lIns="91425" tIns="45700" rIns="91425" bIns="45700" anchor="ctr" anchorCtr="0">
            <a:noAutofit/>
          </a:bodyPr>
          <a:lstStyle>
            <a:lvl1pPr marR="0" lvl="0" algn="ctr" rtl="0">
              <a:lnSpc>
                <a:spcPct val="100000"/>
              </a:lnSpc>
              <a:spcBef>
                <a:spcPts val="300"/>
              </a:spcBef>
              <a:spcAft>
                <a:spcPts val="0"/>
              </a:spcAft>
              <a:buClr>
                <a:schemeClr val="lt2"/>
              </a:buClr>
              <a:buSzPts val="1500"/>
              <a:buFont typeface="Arial"/>
              <a:buNone/>
              <a:defRPr sz="1500" b="0" i="0" u="none" strike="noStrike" cap="none">
                <a:solidFill>
                  <a:schemeClr val="lt2"/>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97" name="Google Shape;97;p11"/>
          <p:cNvSpPr txBox="1">
            <a:spLocks noGrp="1"/>
          </p:cNvSpPr>
          <p:nvPr>
            <p:ph type="body" idx="15"/>
          </p:nvPr>
        </p:nvSpPr>
        <p:spPr>
          <a:xfrm>
            <a:off x="6696456" y="2800349"/>
            <a:ext cx="1981200" cy="18288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240"/>
              </a:spcBef>
              <a:spcAft>
                <a:spcPts val="0"/>
              </a:spcAft>
              <a:buClr>
                <a:schemeClr val="dk1"/>
              </a:buClr>
              <a:buSzPts val="1200"/>
              <a:buNone/>
              <a:defRPr sz="12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8"/>
        <p:cNvGrpSpPr/>
        <p:nvPr/>
      </p:nvGrpSpPr>
      <p:grpSpPr>
        <a:xfrm>
          <a:off x="0" y="0"/>
          <a:ext cx="0" cy="0"/>
          <a:chOff x="0" y="0"/>
          <a:chExt cx="0" cy="0"/>
        </a:xfrm>
      </p:grpSpPr>
      <p:sp>
        <p:nvSpPr>
          <p:cNvPr id="99" name="Google Shape;99;p12"/>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100" name="Google Shape;100;p12"/>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101" name="Google Shape;101;p12"/>
          <p:cNvSpPr txBox="1">
            <a:spLocks noGrp="1"/>
          </p:cNvSpPr>
          <p:nvPr>
            <p:ph type="title"/>
          </p:nvPr>
        </p:nvSpPr>
        <p:spPr>
          <a:xfrm>
            <a:off x="381000" y="0"/>
            <a:ext cx="79248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2"/>
        <p:cNvGrpSpPr/>
        <p:nvPr/>
      </p:nvGrpSpPr>
      <p:grpSpPr>
        <a:xfrm>
          <a:off x="0" y="0"/>
          <a:ext cx="0" cy="0"/>
          <a:chOff x="0" y="0"/>
          <a:chExt cx="0" cy="0"/>
        </a:xfrm>
      </p:grpSpPr>
      <p:sp>
        <p:nvSpPr>
          <p:cNvPr id="103" name="Google Shape;103;p13"/>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104" name="Google Shape;104;p13"/>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4"/>
          <p:cNvSpPr txBox="1">
            <a:spLocks noGrp="1"/>
          </p:cNvSpPr>
          <p:nvPr>
            <p:ph type="ctrTitle"/>
          </p:nvPr>
        </p:nvSpPr>
        <p:spPr>
          <a:xfrm>
            <a:off x="387350" y="1117838"/>
            <a:ext cx="8299500" cy="468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2"/>
              </a:buClr>
              <a:buSzPts val="2500"/>
              <a:buFont typeface="Montserrat"/>
              <a:buNone/>
              <a:defRPr sz="2500" b="1">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subTitle" idx="1"/>
          </p:nvPr>
        </p:nvSpPr>
        <p:spPr>
          <a:xfrm>
            <a:off x="383721" y="1613803"/>
            <a:ext cx="8299500" cy="4245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400"/>
              </a:spcBef>
              <a:spcAft>
                <a:spcPts val="0"/>
              </a:spcAft>
              <a:buClr>
                <a:schemeClr val="lt2"/>
              </a:buClr>
              <a:buSzPts val="2000"/>
              <a:buNone/>
              <a:defRPr sz="2000">
                <a:solidFill>
                  <a:schemeClr val="lt2"/>
                </a:solidFill>
              </a:defRPr>
            </a:lvl1pPr>
            <a:lvl2pPr lvl="1" algn="ctr" rtl="0">
              <a:lnSpc>
                <a:spcPct val="100000"/>
              </a:lnSpc>
              <a:spcBef>
                <a:spcPts val="340"/>
              </a:spcBef>
              <a:spcAft>
                <a:spcPts val="0"/>
              </a:spcAft>
              <a:buClr>
                <a:srgbClr val="909193"/>
              </a:buClr>
              <a:buSzPts val="1700"/>
              <a:buNone/>
              <a:defRPr>
                <a:solidFill>
                  <a:srgbClr val="909193"/>
                </a:solidFill>
              </a:defRPr>
            </a:lvl2pPr>
            <a:lvl3pPr lvl="2" algn="ctr" rtl="0">
              <a:lnSpc>
                <a:spcPct val="100000"/>
              </a:lnSpc>
              <a:spcBef>
                <a:spcPts val="280"/>
              </a:spcBef>
              <a:spcAft>
                <a:spcPts val="0"/>
              </a:spcAft>
              <a:buClr>
                <a:srgbClr val="909193"/>
              </a:buClr>
              <a:buSzPts val="1400"/>
              <a:buNone/>
              <a:defRPr>
                <a:solidFill>
                  <a:srgbClr val="909193"/>
                </a:solidFill>
              </a:defRPr>
            </a:lvl3pPr>
            <a:lvl4pPr lvl="3" algn="ctr" rtl="0">
              <a:lnSpc>
                <a:spcPct val="100000"/>
              </a:lnSpc>
              <a:spcBef>
                <a:spcPts val="240"/>
              </a:spcBef>
              <a:spcAft>
                <a:spcPts val="0"/>
              </a:spcAft>
              <a:buClr>
                <a:srgbClr val="909193"/>
              </a:buClr>
              <a:buSzPts val="1200"/>
              <a:buNone/>
              <a:defRPr>
                <a:solidFill>
                  <a:srgbClr val="909193"/>
                </a:solidFill>
              </a:defRPr>
            </a:lvl4pPr>
            <a:lvl5pPr lvl="4" algn="ctr" rtl="0">
              <a:lnSpc>
                <a:spcPct val="100000"/>
              </a:lnSpc>
              <a:spcBef>
                <a:spcPts val="240"/>
              </a:spcBef>
              <a:spcAft>
                <a:spcPts val="0"/>
              </a:spcAft>
              <a:buClr>
                <a:srgbClr val="909193"/>
              </a:buClr>
              <a:buSzPts val="1200"/>
              <a:buNone/>
              <a:defRPr>
                <a:solidFill>
                  <a:srgbClr val="909193"/>
                </a:solidFill>
              </a:defRPr>
            </a:lvl5pPr>
            <a:lvl6pPr lvl="5" algn="ctr" rtl="0">
              <a:lnSpc>
                <a:spcPct val="100000"/>
              </a:lnSpc>
              <a:spcBef>
                <a:spcPts val="400"/>
              </a:spcBef>
              <a:spcAft>
                <a:spcPts val="0"/>
              </a:spcAft>
              <a:buClr>
                <a:srgbClr val="909193"/>
              </a:buClr>
              <a:buSzPts val="2000"/>
              <a:buNone/>
              <a:defRPr>
                <a:solidFill>
                  <a:srgbClr val="909193"/>
                </a:solidFill>
              </a:defRPr>
            </a:lvl6pPr>
            <a:lvl7pPr lvl="6" algn="ctr" rtl="0">
              <a:lnSpc>
                <a:spcPct val="100000"/>
              </a:lnSpc>
              <a:spcBef>
                <a:spcPts val="400"/>
              </a:spcBef>
              <a:spcAft>
                <a:spcPts val="0"/>
              </a:spcAft>
              <a:buClr>
                <a:srgbClr val="909193"/>
              </a:buClr>
              <a:buSzPts val="2000"/>
              <a:buNone/>
              <a:defRPr>
                <a:solidFill>
                  <a:srgbClr val="909193"/>
                </a:solidFill>
              </a:defRPr>
            </a:lvl7pPr>
            <a:lvl8pPr lvl="7" algn="ctr" rtl="0">
              <a:lnSpc>
                <a:spcPct val="100000"/>
              </a:lnSpc>
              <a:spcBef>
                <a:spcPts val="400"/>
              </a:spcBef>
              <a:spcAft>
                <a:spcPts val="0"/>
              </a:spcAft>
              <a:buClr>
                <a:srgbClr val="909193"/>
              </a:buClr>
              <a:buSzPts val="2000"/>
              <a:buNone/>
              <a:defRPr>
                <a:solidFill>
                  <a:srgbClr val="909193"/>
                </a:solidFill>
              </a:defRPr>
            </a:lvl8pPr>
            <a:lvl9pPr lvl="8" algn="ctr" rtl="0">
              <a:lnSpc>
                <a:spcPct val="100000"/>
              </a:lnSpc>
              <a:spcBef>
                <a:spcPts val="400"/>
              </a:spcBef>
              <a:spcAft>
                <a:spcPts val="0"/>
              </a:spcAft>
              <a:buClr>
                <a:srgbClr val="909193"/>
              </a:buClr>
              <a:buSzPts val="2000"/>
              <a:buNone/>
              <a:defRPr>
                <a:solidFill>
                  <a:srgbClr val="909193"/>
                </a:solidFill>
              </a:defRPr>
            </a:lvl9pPr>
          </a:lstStyle>
          <a:p>
            <a:endParaRPr/>
          </a:p>
        </p:txBody>
      </p:sp>
      <p:sp>
        <p:nvSpPr>
          <p:cNvPr id="108" name="Google Shape;108;p14"/>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pic>
        <p:nvPicPr>
          <p:cNvPr id="109" name="Google Shape;109;p14"/>
          <p:cNvPicPr preferRelativeResize="0"/>
          <p:nvPr/>
        </p:nvPicPr>
        <p:blipFill rotWithShape="1">
          <a:blip r:embed="rId3">
            <a:alphaModFix/>
          </a:blip>
          <a:srcRect/>
          <a:stretch/>
        </p:blipFill>
        <p:spPr>
          <a:xfrm>
            <a:off x="457200" y="3614388"/>
            <a:ext cx="3200400" cy="1014762"/>
          </a:xfrm>
          <a:prstGeom prst="rect">
            <a:avLst/>
          </a:prstGeom>
          <a:noFill/>
          <a:ln>
            <a:noFill/>
          </a:ln>
        </p:spPr>
      </p:pic>
      <p:sp>
        <p:nvSpPr>
          <p:cNvPr id="110" name="Google Shape;110;p14"/>
          <p:cNvSpPr txBox="1"/>
          <p:nvPr/>
        </p:nvSpPr>
        <p:spPr>
          <a:xfrm>
            <a:off x="4419600" y="3960187"/>
            <a:ext cx="4263600" cy="32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cxnSp>
        <p:nvCxnSpPr>
          <p:cNvPr id="111" name="Google Shape;111;p14"/>
          <p:cNvCxnSpPr/>
          <p:nvPr/>
        </p:nvCxnSpPr>
        <p:spPr>
          <a:xfrm>
            <a:off x="4114800" y="3740769"/>
            <a:ext cx="0" cy="762000"/>
          </a:xfrm>
          <a:prstGeom prst="straightConnector1">
            <a:avLst/>
          </a:prstGeom>
          <a:noFill/>
          <a:ln w="9525" cap="flat" cmpd="sng">
            <a:solidFill>
              <a:srgbClr val="54575F"/>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2"/>
        <p:cNvGrpSpPr/>
        <p:nvPr/>
      </p:nvGrpSpPr>
      <p:grpSpPr>
        <a:xfrm>
          <a:off x="0" y="0"/>
          <a:ext cx="0" cy="0"/>
          <a:chOff x="0" y="0"/>
          <a:chExt cx="0" cy="0"/>
        </a:xfrm>
      </p:grpSpPr>
      <p:sp>
        <p:nvSpPr>
          <p:cNvPr id="113" name="Google Shape;113;p15"/>
          <p:cNvSpPr txBox="1">
            <a:spLocks noGrp="1"/>
          </p:cNvSpPr>
          <p:nvPr>
            <p:ph type="ctrTitle"/>
          </p:nvPr>
        </p:nvSpPr>
        <p:spPr>
          <a:xfrm>
            <a:off x="311708" y="744575"/>
            <a:ext cx="8520600" cy="2052600"/>
          </a:xfrm>
          <a:prstGeom prst="rect">
            <a:avLst/>
          </a:prstGeom>
        </p:spPr>
        <p:txBody>
          <a:bodyPr spcFirstLastPara="1" wrap="square" lIns="91425" tIns="45700" rIns="91425" bIns="4570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4" name="Google Shape;114;p15"/>
          <p:cNvSpPr txBox="1">
            <a:spLocks noGrp="1"/>
          </p:cNvSpPr>
          <p:nvPr>
            <p:ph type="subTitle" idx="1"/>
          </p:nvPr>
        </p:nvSpPr>
        <p:spPr>
          <a:xfrm>
            <a:off x="311700" y="2834125"/>
            <a:ext cx="8520600" cy="792600"/>
          </a:xfrm>
          <a:prstGeom prst="rect">
            <a:avLst/>
          </a:prstGeom>
        </p:spPr>
        <p:txBody>
          <a:bodyPr spcFirstLastPara="1" wrap="square" lIns="91425" tIns="45700" rIns="91425" bIns="45700"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340"/>
              </a:spcBef>
              <a:spcAft>
                <a:spcPts val="0"/>
              </a:spcAft>
              <a:buSzPts val="2800"/>
              <a:buNone/>
              <a:defRPr sz="2800"/>
            </a:lvl2pPr>
            <a:lvl3pPr lvl="2" algn="ctr" rtl="0">
              <a:lnSpc>
                <a:spcPct val="100000"/>
              </a:lnSpc>
              <a:spcBef>
                <a:spcPts val="280"/>
              </a:spcBef>
              <a:spcAft>
                <a:spcPts val="0"/>
              </a:spcAft>
              <a:buSzPts val="2800"/>
              <a:buNone/>
              <a:defRPr sz="2800"/>
            </a:lvl3pPr>
            <a:lvl4pPr lvl="3" algn="ctr" rtl="0">
              <a:lnSpc>
                <a:spcPct val="100000"/>
              </a:lnSpc>
              <a:spcBef>
                <a:spcPts val="240"/>
              </a:spcBef>
              <a:spcAft>
                <a:spcPts val="0"/>
              </a:spcAft>
              <a:buSzPts val="2800"/>
              <a:buNone/>
              <a:defRPr sz="2800"/>
            </a:lvl4pPr>
            <a:lvl5pPr lvl="4" algn="ctr" rtl="0">
              <a:lnSpc>
                <a:spcPct val="100000"/>
              </a:lnSpc>
              <a:spcBef>
                <a:spcPts val="24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115" name="Google Shape;115;p15"/>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op">
  <p:cSld name="TITLE_AND_BODY_1">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633413" y="42863"/>
            <a:ext cx="7877100" cy="8574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000000"/>
              </a:buClr>
              <a:buSzPts val="700"/>
              <a:buNone/>
              <a:defRPr b="0" i="0">
                <a:latin typeface="Montserrat"/>
                <a:ea typeface="Montserrat"/>
                <a:cs typeface="Montserrat"/>
                <a:sym typeface="Montserrat"/>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118" name="Google Shape;118;p16"/>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119"/>
        <p:cNvGrpSpPr/>
        <p:nvPr/>
      </p:nvGrpSpPr>
      <p:grpSpPr>
        <a:xfrm>
          <a:off x="0" y="0"/>
          <a:ext cx="0" cy="0"/>
          <a:chOff x="0" y="0"/>
          <a:chExt cx="0" cy="0"/>
        </a:xfrm>
      </p:grpSpPr>
      <p:sp>
        <p:nvSpPr>
          <p:cNvPr id="120" name="Google Shape;120;p17"/>
          <p:cNvSpPr txBox="1">
            <a:spLocks noGrp="1"/>
          </p:cNvSpPr>
          <p:nvPr>
            <p:ph type="body" idx="1"/>
          </p:nvPr>
        </p:nvSpPr>
        <p:spPr>
          <a:xfrm>
            <a:off x="381000" y="1581150"/>
            <a:ext cx="8305800" cy="3048000"/>
          </a:xfrm>
          <a:prstGeom prst="rect">
            <a:avLst/>
          </a:prstGeom>
          <a:noFill/>
          <a:ln>
            <a:noFill/>
          </a:ln>
        </p:spPr>
        <p:txBody>
          <a:bodyPr spcFirstLastPara="1" wrap="square" lIns="45700" tIns="45700" rIns="45700" bIns="45700" anchor="t" anchorCtr="0">
            <a:noAutofit/>
          </a:bodyPr>
          <a:lstStyle>
            <a:lvl1pPr marL="457200" lvl="0" indent="-228600" algn="just" rtl="0">
              <a:lnSpc>
                <a:spcPct val="100000"/>
              </a:lnSpc>
              <a:spcBef>
                <a:spcPts val="300"/>
              </a:spcBef>
              <a:spcAft>
                <a:spcPts val="0"/>
              </a:spcAft>
              <a:buClr>
                <a:srgbClr val="3D4149"/>
              </a:buClr>
              <a:buSzPts val="1600"/>
              <a:buFont typeface="Arial"/>
              <a:buNone/>
              <a:defRPr sz="1600"/>
            </a:lvl1pPr>
            <a:lvl2pPr marL="914400" lvl="1" indent="-330200" algn="just" rtl="0">
              <a:lnSpc>
                <a:spcPct val="100000"/>
              </a:lnSpc>
              <a:spcBef>
                <a:spcPts val="300"/>
              </a:spcBef>
              <a:spcAft>
                <a:spcPts val="0"/>
              </a:spcAft>
              <a:buClr>
                <a:srgbClr val="3D4149"/>
              </a:buClr>
              <a:buSzPts val="1600"/>
              <a:buFont typeface="Arial"/>
              <a:buChar char="–"/>
              <a:defRPr sz="1600"/>
            </a:lvl2pPr>
            <a:lvl3pPr marL="1371600" lvl="2" indent="-330200" algn="just" rtl="0">
              <a:lnSpc>
                <a:spcPct val="100000"/>
              </a:lnSpc>
              <a:spcBef>
                <a:spcPts val="300"/>
              </a:spcBef>
              <a:spcAft>
                <a:spcPts val="0"/>
              </a:spcAft>
              <a:buClr>
                <a:srgbClr val="3D4149"/>
              </a:buClr>
              <a:buSzPts val="1600"/>
              <a:buFont typeface="Arial"/>
              <a:buChar char="•"/>
              <a:defRPr sz="1600"/>
            </a:lvl3pPr>
            <a:lvl4pPr marL="1828800" lvl="3" indent="-330200" algn="just" rtl="0">
              <a:lnSpc>
                <a:spcPct val="100000"/>
              </a:lnSpc>
              <a:spcBef>
                <a:spcPts val="300"/>
              </a:spcBef>
              <a:spcAft>
                <a:spcPts val="0"/>
              </a:spcAft>
              <a:buClr>
                <a:srgbClr val="3D4149"/>
              </a:buClr>
              <a:buSzPts val="1600"/>
              <a:buFont typeface="Arial"/>
              <a:buChar char="–"/>
              <a:defRPr sz="1600"/>
            </a:lvl4pPr>
            <a:lvl5pPr marL="2286000" lvl="4" indent="-330200" algn="just" rtl="0">
              <a:lnSpc>
                <a:spcPct val="100000"/>
              </a:lnSpc>
              <a:spcBef>
                <a:spcPts val="300"/>
              </a:spcBef>
              <a:spcAft>
                <a:spcPts val="0"/>
              </a:spcAft>
              <a:buClr>
                <a:srgbClr val="3D4149"/>
              </a:buClr>
              <a:buSzPts val="1600"/>
              <a:buFont typeface="Arial"/>
              <a:buChar char="»"/>
              <a:defRPr sz="1600"/>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21" name="Google Shape;121;p17"/>
          <p:cNvSpPr txBox="1">
            <a:spLocks noGrp="1"/>
          </p:cNvSpPr>
          <p:nvPr>
            <p:ph type="sldNum" idx="12"/>
          </p:nvPr>
        </p:nvSpPr>
        <p:spPr>
          <a:xfrm>
            <a:off x="8569853" y="4662032"/>
            <a:ext cx="234000" cy="239100"/>
          </a:xfrm>
          <a:prstGeom prst="rect">
            <a:avLst/>
          </a:prstGeom>
          <a:noFill/>
          <a:ln>
            <a:noFill/>
          </a:ln>
        </p:spPr>
        <p:txBody>
          <a:bodyPr spcFirstLastPara="1" wrap="square" lIns="45700" tIns="45700" rIns="45700" bIns="45700" anchor="ctr" anchorCtr="0">
            <a:noAutofit/>
          </a:bodyPr>
          <a:lstStyle>
            <a:lvl1pPr marL="0" lvl="0"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1pPr>
            <a:lvl2pPr marL="0" lvl="1"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2pPr>
            <a:lvl3pPr marL="0" lvl="2"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3pPr>
            <a:lvl4pPr marL="0" lvl="3"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4pPr>
            <a:lvl5pPr marL="0" lvl="4"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5pPr>
            <a:lvl6pPr marL="0" lvl="5"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6pPr>
            <a:lvl7pPr marL="0" lvl="6"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7pPr>
            <a:lvl8pPr marL="0" lvl="7"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8pPr>
            <a:lvl9pPr marL="0" lvl="8"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Muli"/>
              <a:ea typeface="Muli"/>
              <a:cs typeface="Muli"/>
              <a:sym typeface="Muli"/>
            </a:endParaRPr>
          </a:p>
        </p:txBody>
      </p:sp>
      <p:sp>
        <p:nvSpPr>
          <p:cNvPr id="122" name="Google Shape;122;p17"/>
          <p:cNvSpPr txBox="1">
            <a:spLocks noGrp="1"/>
          </p:cNvSpPr>
          <p:nvPr>
            <p:ph type="body" idx="2"/>
          </p:nvPr>
        </p:nvSpPr>
        <p:spPr>
          <a:xfrm>
            <a:off x="381000" y="1200150"/>
            <a:ext cx="8305800" cy="381000"/>
          </a:xfrm>
          <a:prstGeom prst="rect">
            <a:avLst/>
          </a:prstGeom>
          <a:noFill/>
          <a:ln>
            <a:noFill/>
          </a:ln>
        </p:spPr>
        <p:txBody>
          <a:bodyPr spcFirstLastPara="1" wrap="square" lIns="45700" tIns="45700" rIns="45700" bIns="45700" anchor="t" anchorCtr="0">
            <a:noAutofit/>
          </a:bodyPr>
          <a:lstStyle>
            <a:lvl1pPr marL="457200" lvl="0" indent="-355600" algn="l" rtl="0">
              <a:lnSpc>
                <a:spcPct val="100000"/>
              </a:lnSpc>
              <a:spcBef>
                <a:spcPts val="400"/>
              </a:spcBef>
              <a:spcAft>
                <a:spcPts val="0"/>
              </a:spcAft>
              <a:buSzPts val="2000"/>
              <a:buChar char="•"/>
              <a:defRPr/>
            </a:lvl1pPr>
            <a:lvl2pPr marL="914400" lvl="1" indent="-355600" algn="l" rtl="0">
              <a:lnSpc>
                <a:spcPct val="100000"/>
              </a:lnSpc>
              <a:spcBef>
                <a:spcPts val="400"/>
              </a:spcBef>
              <a:spcAft>
                <a:spcPts val="0"/>
              </a:spcAft>
              <a:buSzPts val="2000"/>
              <a:buChar char="–"/>
              <a:defRPr/>
            </a:lvl2pPr>
            <a:lvl3pPr marL="1371600" lvl="2" indent="-355600" algn="l" rtl="0">
              <a:lnSpc>
                <a:spcPct val="100000"/>
              </a:lnSpc>
              <a:spcBef>
                <a:spcPts val="400"/>
              </a:spcBef>
              <a:spcAft>
                <a:spcPts val="0"/>
              </a:spcAft>
              <a:buSzPts val="20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23" name="Google Shape;123;p17"/>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FFFFFF"/>
              </a:buClr>
              <a:buSzPts val="700"/>
              <a:buNone/>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2">
  <p:cSld name="Title and Content_2">
    <p:spTree>
      <p:nvGrpSpPr>
        <p:cNvPr id="1" name="Shape 124"/>
        <p:cNvGrpSpPr/>
        <p:nvPr/>
      </p:nvGrpSpPr>
      <p:grpSpPr>
        <a:xfrm>
          <a:off x="0" y="0"/>
          <a:ext cx="0" cy="0"/>
          <a:chOff x="0" y="0"/>
          <a:chExt cx="0" cy="0"/>
        </a:xfrm>
      </p:grpSpPr>
      <p:sp>
        <p:nvSpPr>
          <p:cNvPr id="125" name="Google Shape;125;p18"/>
          <p:cNvSpPr txBox="1">
            <a:spLocks noGrp="1"/>
          </p:cNvSpPr>
          <p:nvPr>
            <p:ph type="body" idx="1"/>
          </p:nvPr>
        </p:nvSpPr>
        <p:spPr>
          <a:xfrm>
            <a:off x="381000" y="1581150"/>
            <a:ext cx="8305800" cy="3048000"/>
          </a:xfrm>
          <a:prstGeom prst="rect">
            <a:avLst/>
          </a:prstGeom>
          <a:noFill/>
          <a:ln>
            <a:noFill/>
          </a:ln>
        </p:spPr>
        <p:txBody>
          <a:bodyPr spcFirstLastPara="1" wrap="square" lIns="45700" tIns="45700" rIns="45700" bIns="45700" anchor="t" anchorCtr="0">
            <a:noAutofit/>
          </a:bodyPr>
          <a:lstStyle>
            <a:lvl1pPr marL="457200" lvl="0" indent="-228600" algn="just" rtl="0">
              <a:lnSpc>
                <a:spcPct val="100000"/>
              </a:lnSpc>
              <a:spcBef>
                <a:spcPts val="300"/>
              </a:spcBef>
              <a:spcAft>
                <a:spcPts val="0"/>
              </a:spcAft>
              <a:buClr>
                <a:srgbClr val="3D4149"/>
              </a:buClr>
              <a:buSzPts val="1600"/>
              <a:buFont typeface="Arial"/>
              <a:buNone/>
              <a:defRPr sz="1600"/>
            </a:lvl1pPr>
            <a:lvl2pPr marL="914400" lvl="1" indent="-330200" algn="just" rtl="0">
              <a:lnSpc>
                <a:spcPct val="100000"/>
              </a:lnSpc>
              <a:spcBef>
                <a:spcPts val="300"/>
              </a:spcBef>
              <a:spcAft>
                <a:spcPts val="0"/>
              </a:spcAft>
              <a:buClr>
                <a:srgbClr val="3D4149"/>
              </a:buClr>
              <a:buSzPts val="1600"/>
              <a:buFont typeface="Arial"/>
              <a:buChar char="–"/>
              <a:defRPr sz="1600"/>
            </a:lvl2pPr>
            <a:lvl3pPr marL="1371600" lvl="2" indent="-330200" algn="just" rtl="0">
              <a:lnSpc>
                <a:spcPct val="100000"/>
              </a:lnSpc>
              <a:spcBef>
                <a:spcPts val="300"/>
              </a:spcBef>
              <a:spcAft>
                <a:spcPts val="0"/>
              </a:spcAft>
              <a:buClr>
                <a:srgbClr val="3D4149"/>
              </a:buClr>
              <a:buSzPts val="1600"/>
              <a:buFont typeface="Arial"/>
              <a:buChar char="•"/>
              <a:defRPr sz="1600"/>
            </a:lvl3pPr>
            <a:lvl4pPr marL="1828800" lvl="3" indent="-330200" algn="just" rtl="0">
              <a:lnSpc>
                <a:spcPct val="100000"/>
              </a:lnSpc>
              <a:spcBef>
                <a:spcPts val="300"/>
              </a:spcBef>
              <a:spcAft>
                <a:spcPts val="0"/>
              </a:spcAft>
              <a:buClr>
                <a:srgbClr val="3D4149"/>
              </a:buClr>
              <a:buSzPts val="1600"/>
              <a:buFont typeface="Arial"/>
              <a:buChar char="–"/>
              <a:defRPr sz="1600"/>
            </a:lvl4pPr>
            <a:lvl5pPr marL="2286000" lvl="4" indent="-330200" algn="just" rtl="0">
              <a:lnSpc>
                <a:spcPct val="100000"/>
              </a:lnSpc>
              <a:spcBef>
                <a:spcPts val="300"/>
              </a:spcBef>
              <a:spcAft>
                <a:spcPts val="0"/>
              </a:spcAft>
              <a:buClr>
                <a:srgbClr val="3D4149"/>
              </a:buClr>
              <a:buSzPts val="1600"/>
              <a:buFont typeface="Arial"/>
              <a:buChar char="»"/>
              <a:defRPr sz="1600"/>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26" name="Google Shape;126;p18"/>
          <p:cNvSpPr txBox="1">
            <a:spLocks noGrp="1"/>
          </p:cNvSpPr>
          <p:nvPr>
            <p:ph type="sldNum" idx="12"/>
          </p:nvPr>
        </p:nvSpPr>
        <p:spPr>
          <a:xfrm>
            <a:off x="8569853" y="4662032"/>
            <a:ext cx="234000" cy="239100"/>
          </a:xfrm>
          <a:prstGeom prst="rect">
            <a:avLst/>
          </a:prstGeom>
          <a:noFill/>
          <a:ln>
            <a:noFill/>
          </a:ln>
        </p:spPr>
        <p:txBody>
          <a:bodyPr spcFirstLastPara="1" wrap="square" lIns="45700" tIns="45700" rIns="45700" bIns="45700" anchor="ctr" anchorCtr="0">
            <a:noAutofit/>
          </a:bodyPr>
          <a:lstStyle>
            <a:lvl1pPr marL="0" lvl="0"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1pPr>
            <a:lvl2pPr marL="0" lvl="1"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2pPr>
            <a:lvl3pPr marL="0" lvl="2"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3pPr>
            <a:lvl4pPr marL="0" lvl="3"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4pPr>
            <a:lvl5pPr marL="0" lvl="4"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5pPr>
            <a:lvl6pPr marL="0" lvl="5"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6pPr>
            <a:lvl7pPr marL="0" lvl="6"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7pPr>
            <a:lvl8pPr marL="0" lvl="7"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8pPr>
            <a:lvl9pPr marL="0" lvl="8"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Muli"/>
              <a:ea typeface="Muli"/>
              <a:cs typeface="Muli"/>
              <a:sym typeface="Muli"/>
            </a:endParaRPr>
          </a:p>
        </p:txBody>
      </p:sp>
      <p:sp>
        <p:nvSpPr>
          <p:cNvPr id="127" name="Google Shape;127;p18"/>
          <p:cNvSpPr txBox="1">
            <a:spLocks noGrp="1"/>
          </p:cNvSpPr>
          <p:nvPr>
            <p:ph type="body" idx="2"/>
          </p:nvPr>
        </p:nvSpPr>
        <p:spPr>
          <a:xfrm>
            <a:off x="381000" y="1200150"/>
            <a:ext cx="8305800" cy="381000"/>
          </a:xfrm>
          <a:prstGeom prst="rect">
            <a:avLst/>
          </a:prstGeom>
          <a:noFill/>
          <a:ln>
            <a:noFill/>
          </a:ln>
        </p:spPr>
        <p:txBody>
          <a:bodyPr spcFirstLastPara="1" wrap="square" lIns="45700" tIns="45700" rIns="45700" bIns="45700" anchor="t" anchorCtr="0">
            <a:noAutofit/>
          </a:bodyPr>
          <a:lstStyle>
            <a:lvl1pPr marL="457200" lvl="0" indent="-355600" algn="l" rtl="0">
              <a:lnSpc>
                <a:spcPct val="100000"/>
              </a:lnSpc>
              <a:spcBef>
                <a:spcPts val="400"/>
              </a:spcBef>
              <a:spcAft>
                <a:spcPts val="0"/>
              </a:spcAft>
              <a:buSzPts val="2000"/>
              <a:buChar char="•"/>
              <a:defRPr/>
            </a:lvl1pPr>
            <a:lvl2pPr marL="914400" lvl="1" indent="-355600" algn="l" rtl="0">
              <a:lnSpc>
                <a:spcPct val="100000"/>
              </a:lnSpc>
              <a:spcBef>
                <a:spcPts val="400"/>
              </a:spcBef>
              <a:spcAft>
                <a:spcPts val="0"/>
              </a:spcAft>
              <a:buSzPts val="2000"/>
              <a:buChar char="–"/>
              <a:defRPr/>
            </a:lvl2pPr>
            <a:lvl3pPr marL="1371600" lvl="2" indent="-355600" algn="l" rtl="0">
              <a:lnSpc>
                <a:spcPct val="100000"/>
              </a:lnSpc>
              <a:spcBef>
                <a:spcPts val="400"/>
              </a:spcBef>
              <a:spcAft>
                <a:spcPts val="0"/>
              </a:spcAft>
              <a:buSzPts val="20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28" name="Google Shape;128;p18"/>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FFFFFF"/>
              </a:buClr>
              <a:buSzPts val="700"/>
              <a:buNone/>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3">
  <p:cSld name="Title and Content_3">
    <p:spTree>
      <p:nvGrpSpPr>
        <p:cNvPr id="1" name="Shape 129"/>
        <p:cNvGrpSpPr/>
        <p:nvPr/>
      </p:nvGrpSpPr>
      <p:grpSpPr>
        <a:xfrm>
          <a:off x="0" y="0"/>
          <a:ext cx="0" cy="0"/>
          <a:chOff x="0" y="0"/>
          <a:chExt cx="0" cy="0"/>
        </a:xfrm>
      </p:grpSpPr>
      <p:sp>
        <p:nvSpPr>
          <p:cNvPr id="130" name="Google Shape;130;p19"/>
          <p:cNvSpPr txBox="1">
            <a:spLocks noGrp="1"/>
          </p:cNvSpPr>
          <p:nvPr>
            <p:ph type="body" idx="1"/>
          </p:nvPr>
        </p:nvSpPr>
        <p:spPr>
          <a:xfrm>
            <a:off x="381000" y="1581150"/>
            <a:ext cx="8305800" cy="3048000"/>
          </a:xfrm>
          <a:prstGeom prst="rect">
            <a:avLst/>
          </a:prstGeom>
          <a:noFill/>
          <a:ln>
            <a:noFill/>
          </a:ln>
        </p:spPr>
        <p:txBody>
          <a:bodyPr spcFirstLastPara="1" wrap="square" lIns="45700" tIns="45700" rIns="45700" bIns="45700" anchor="t" anchorCtr="0">
            <a:noAutofit/>
          </a:bodyPr>
          <a:lstStyle>
            <a:lvl1pPr marL="457200" lvl="0" indent="-228600" algn="just" rtl="0">
              <a:lnSpc>
                <a:spcPct val="100000"/>
              </a:lnSpc>
              <a:spcBef>
                <a:spcPts val="300"/>
              </a:spcBef>
              <a:spcAft>
                <a:spcPts val="0"/>
              </a:spcAft>
              <a:buClr>
                <a:srgbClr val="3D4149"/>
              </a:buClr>
              <a:buSzPts val="1600"/>
              <a:buFont typeface="Arial"/>
              <a:buNone/>
              <a:defRPr sz="1600"/>
            </a:lvl1pPr>
            <a:lvl2pPr marL="914400" lvl="1" indent="-330200" algn="just" rtl="0">
              <a:lnSpc>
                <a:spcPct val="100000"/>
              </a:lnSpc>
              <a:spcBef>
                <a:spcPts val="300"/>
              </a:spcBef>
              <a:spcAft>
                <a:spcPts val="0"/>
              </a:spcAft>
              <a:buClr>
                <a:srgbClr val="3D4149"/>
              </a:buClr>
              <a:buSzPts val="1600"/>
              <a:buFont typeface="Arial"/>
              <a:buChar char="–"/>
              <a:defRPr sz="1600"/>
            </a:lvl2pPr>
            <a:lvl3pPr marL="1371600" lvl="2" indent="-330200" algn="just" rtl="0">
              <a:lnSpc>
                <a:spcPct val="100000"/>
              </a:lnSpc>
              <a:spcBef>
                <a:spcPts val="300"/>
              </a:spcBef>
              <a:spcAft>
                <a:spcPts val="0"/>
              </a:spcAft>
              <a:buClr>
                <a:srgbClr val="3D4149"/>
              </a:buClr>
              <a:buSzPts val="1600"/>
              <a:buFont typeface="Arial"/>
              <a:buChar char="•"/>
              <a:defRPr sz="1600"/>
            </a:lvl3pPr>
            <a:lvl4pPr marL="1828800" lvl="3" indent="-330200" algn="just" rtl="0">
              <a:lnSpc>
                <a:spcPct val="100000"/>
              </a:lnSpc>
              <a:spcBef>
                <a:spcPts val="300"/>
              </a:spcBef>
              <a:spcAft>
                <a:spcPts val="0"/>
              </a:spcAft>
              <a:buClr>
                <a:srgbClr val="3D4149"/>
              </a:buClr>
              <a:buSzPts val="1600"/>
              <a:buFont typeface="Arial"/>
              <a:buChar char="–"/>
              <a:defRPr sz="1600"/>
            </a:lvl4pPr>
            <a:lvl5pPr marL="2286000" lvl="4" indent="-330200" algn="just" rtl="0">
              <a:lnSpc>
                <a:spcPct val="100000"/>
              </a:lnSpc>
              <a:spcBef>
                <a:spcPts val="300"/>
              </a:spcBef>
              <a:spcAft>
                <a:spcPts val="0"/>
              </a:spcAft>
              <a:buClr>
                <a:srgbClr val="3D4149"/>
              </a:buClr>
              <a:buSzPts val="1600"/>
              <a:buFont typeface="Arial"/>
              <a:buChar char="»"/>
              <a:defRPr sz="1600"/>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31" name="Google Shape;131;p19"/>
          <p:cNvSpPr txBox="1">
            <a:spLocks noGrp="1"/>
          </p:cNvSpPr>
          <p:nvPr>
            <p:ph type="sldNum" idx="12"/>
          </p:nvPr>
        </p:nvSpPr>
        <p:spPr>
          <a:xfrm>
            <a:off x="8569853" y="4662032"/>
            <a:ext cx="234000" cy="239100"/>
          </a:xfrm>
          <a:prstGeom prst="rect">
            <a:avLst/>
          </a:prstGeom>
          <a:noFill/>
          <a:ln>
            <a:noFill/>
          </a:ln>
        </p:spPr>
        <p:txBody>
          <a:bodyPr spcFirstLastPara="1" wrap="square" lIns="45700" tIns="45700" rIns="45700" bIns="45700" anchor="ctr" anchorCtr="0">
            <a:noAutofit/>
          </a:bodyPr>
          <a:lstStyle>
            <a:lvl1pPr marL="0" lvl="0"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1pPr>
            <a:lvl2pPr marL="0" lvl="1"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2pPr>
            <a:lvl3pPr marL="0" lvl="2"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3pPr>
            <a:lvl4pPr marL="0" lvl="3"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4pPr>
            <a:lvl5pPr marL="0" lvl="4"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5pPr>
            <a:lvl6pPr marL="0" lvl="5"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6pPr>
            <a:lvl7pPr marL="0" lvl="6"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7pPr>
            <a:lvl8pPr marL="0" lvl="7"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8pPr>
            <a:lvl9pPr marL="0" lvl="8"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Muli"/>
              <a:ea typeface="Muli"/>
              <a:cs typeface="Muli"/>
              <a:sym typeface="Muli"/>
            </a:endParaRPr>
          </a:p>
        </p:txBody>
      </p:sp>
      <p:sp>
        <p:nvSpPr>
          <p:cNvPr id="132" name="Google Shape;132;p19"/>
          <p:cNvSpPr txBox="1">
            <a:spLocks noGrp="1"/>
          </p:cNvSpPr>
          <p:nvPr>
            <p:ph type="body" idx="2"/>
          </p:nvPr>
        </p:nvSpPr>
        <p:spPr>
          <a:xfrm>
            <a:off x="381000" y="1200150"/>
            <a:ext cx="8305800" cy="381000"/>
          </a:xfrm>
          <a:prstGeom prst="rect">
            <a:avLst/>
          </a:prstGeom>
          <a:noFill/>
          <a:ln>
            <a:noFill/>
          </a:ln>
        </p:spPr>
        <p:txBody>
          <a:bodyPr spcFirstLastPara="1" wrap="square" lIns="45700" tIns="45700" rIns="45700" bIns="45700" anchor="t" anchorCtr="0">
            <a:noAutofit/>
          </a:bodyPr>
          <a:lstStyle>
            <a:lvl1pPr marL="457200" lvl="0" indent="-355600" algn="l" rtl="0">
              <a:lnSpc>
                <a:spcPct val="100000"/>
              </a:lnSpc>
              <a:spcBef>
                <a:spcPts val="400"/>
              </a:spcBef>
              <a:spcAft>
                <a:spcPts val="0"/>
              </a:spcAft>
              <a:buSzPts val="2000"/>
              <a:buChar char="•"/>
              <a:defRPr/>
            </a:lvl1pPr>
            <a:lvl2pPr marL="914400" lvl="1" indent="-355600" algn="l" rtl="0">
              <a:lnSpc>
                <a:spcPct val="100000"/>
              </a:lnSpc>
              <a:spcBef>
                <a:spcPts val="400"/>
              </a:spcBef>
              <a:spcAft>
                <a:spcPts val="0"/>
              </a:spcAft>
              <a:buSzPts val="2000"/>
              <a:buChar char="–"/>
              <a:defRPr/>
            </a:lvl2pPr>
            <a:lvl3pPr marL="1371600" lvl="2" indent="-355600" algn="l" rtl="0">
              <a:lnSpc>
                <a:spcPct val="100000"/>
              </a:lnSpc>
              <a:spcBef>
                <a:spcPts val="400"/>
              </a:spcBef>
              <a:spcAft>
                <a:spcPts val="0"/>
              </a:spcAft>
              <a:buSzPts val="20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33" name="Google Shape;133;p19"/>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FFFFFF"/>
              </a:buClr>
              <a:buSzPts val="700"/>
              <a:buNone/>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4">
  <p:cSld name="Title and Content_4">
    <p:spTree>
      <p:nvGrpSpPr>
        <p:cNvPr id="1" name="Shape 134"/>
        <p:cNvGrpSpPr/>
        <p:nvPr/>
      </p:nvGrpSpPr>
      <p:grpSpPr>
        <a:xfrm>
          <a:off x="0" y="0"/>
          <a:ext cx="0" cy="0"/>
          <a:chOff x="0" y="0"/>
          <a:chExt cx="0" cy="0"/>
        </a:xfrm>
      </p:grpSpPr>
      <p:sp>
        <p:nvSpPr>
          <p:cNvPr id="135" name="Google Shape;135;p20"/>
          <p:cNvSpPr txBox="1">
            <a:spLocks noGrp="1"/>
          </p:cNvSpPr>
          <p:nvPr>
            <p:ph type="body" idx="1"/>
          </p:nvPr>
        </p:nvSpPr>
        <p:spPr>
          <a:xfrm>
            <a:off x="381000" y="1581150"/>
            <a:ext cx="8305800" cy="3048000"/>
          </a:xfrm>
          <a:prstGeom prst="rect">
            <a:avLst/>
          </a:prstGeom>
          <a:noFill/>
          <a:ln>
            <a:noFill/>
          </a:ln>
        </p:spPr>
        <p:txBody>
          <a:bodyPr spcFirstLastPara="1" wrap="square" lIns="45700" tIns="45700" rIns="45700" bIns="45700" anchor="t" anchorCtr="0">
            <a:noAutofit/>
          </a:bodyPr>
          <a:lstStyle>
            <a:lvl1pPr marL="457200" lvl="0" indent="-228600" algn="just" rtl="0">
              <a:lnSpc>
                <a:spcPct val="100000"/>
              </a:lnSpc>
              <a:spcBef>
                <a:spcPts val="300"/>
              </a:spcBef>
              <a:spcAft>
                <a:spcPts val="0"/>
              </a:spcAft>
              <a:buClr>
                <a:srgbClr val="3D4149"/>
              </a:buClr>
              <a:buSzPts val="1600"/>
              <a:buFont typeface="Arial"/>
              <a:buNone/>
              <a:defRPr sz="1600"/>
            </a:lvl1pPr>
            <a:lvl2pPr marL="914400" lvl="1" indent="-330200" algn="just" rtl="0">
              <a:lnSpc>
                <a:spcPct val="100000"/>
              </a:lnSpc>
              <a:spcBef>
                <a:spcPts val="300"/>
              </a:spcBef>
              <a:spcAft>
                <a:spcPts val="0"/>
              </a:spcAft>
              <a:buClr>
                <a:srgbClr val="3D4149"/>
              </a:buClr>
              <a:buSzPts val="1600"/>
              <a:buFont typeface="Arial"/>
              <a:buChar char="–"/>
              <a:defRPr sz="1600"/>
            </a:lvl2pPr>
            <a:lvl3pPr marL="1371600" lvl="2" indent="-330200" algn="just" rtl="0">
              <a:lnSpc>
                <a:spcPct val="100000"/>
              </a:lnSpc>
              <a:spcBef>
                <a:spcPts val="300"/>
              </a:spcBef>
              <a:spcAft>
                <a:spcPts val="0"/>
              </a:spcAft>
              <a:buClr>
                <a:srgbClr val="3D4149"/>
              </a:buClr>
              <a:buSzPts val="1600"/>
              <a:buFont typeface="Arial"/>
              <a:buChar char="•"/>
              <a:defRPr sz="1600"/>
            </a:lvl3pPr>
            <a:lvl4pPr marL="1828800" lvl="3" indent="-330200" algn="just" rtl="0">
              <a:lnSpc>
                <a:spcPct val="100000"/>
              </a:lnSpc>
              <a:spcBef>
                <a:spcPts val="300"/>
              </a:spcBef>
              <a:spcAft>
                <a:spcPts val="0"/>
              </a:spcAft>
              <a:buClr>
                <a:srgbClr val="3D4149"/>
              </a:buClr>
              <a:buSzPts val="1600"/>
              <a:buFont typeface="Arial"/>
              <a:buChar char="–"/>
              <a:defRPr sz="1600"/>
            </a:lvl4pPr>
            <a:lvl5pPr marL="2286000" lvl="4" indent="-330200" algn="just" rtl="0">
              <a:lnSpc>
                <a:spcPct val="100000"/>
              </a:lnSpc>
              <a:spcBef>
                <a:spcPts val="300"/>
              </a:spcBef>
              <a:spcAft>
                <a:spcPts val="0"/>
              </a:spcAft>
              <a:buClr>
                <a:srgbClr val="3D4149"/>
              </a:buClr>
              <a:buSzPts val="1600"/>
              <a:buFont typeface="Arial"/>
              <a:buChar char="»"/>
              <a:defRPr sz="1600"/>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36" name="Google Shape;136;p20"/>
          <p:cNvSpPr txBox="1">
            <a:spLocks noGrp="1"/>
          </p:cNvSpPr>
          <p:nvPr>
            <p:ph type="sldNum" idx="12"/>
          </p:nvPr>
        </p:nvSpPr>
        <p:spPr>
          <a:xfrm>
            <a:off x="8569853" y="4662032"/>
            <a:ext cx="234000" cy="239100"/>
          </a:xfrm>
          <a:prstGeom prst="rect">
            <a:avLst/>
          </a:prstGeom>
          <a:noFill/>
          <a:ln>
            <a:noFill/>
          </a:ln>
        </p:spPr>
        <p:txBody>
          <a:bodyPr spcFirstLastPara="1" wrap="square" lIns="45700" tIns="45700" rIns="45700" bIns="45700" anchor="ctr" anchorCtr="0">
            <a:noAutofit/>
          </a:bodyPr>
          <a:lstStyle>
            <a:lvl1pPr marL="0" lvl="0"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1pPr>
            <a:lvl2pPr marL="0" lvl="1"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2pPr>
            <a:lvl3pPr marL="0" lvl="2"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3pPr>
            <a:lvl4pPr marL="0" lvl="3"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4pPr>
            <a:lvl5pPr marL="0" lvl="4"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5pPr>
            <a:lvl6pPr marL="0" lvl="5"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6pPr>
            <a:lvl7pPr marL="0" lvl="6"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7pPr>
            <a:lvl8pPr marL="0" lvl="7"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8pPr>
            <a:lvl9pPr marL="0" lvl="8"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Muli"/>
              <a:ea typeface="Muli"/>
              <a:cs typeface="Muli"/>
              <a:sym typeface="Muli"/>
            </a:endParaRPr>
          </a:p>
        </p:txBody>
      </p:sp>
      <p:sp>
        <p:nvSpPr>
          <p:cNvPr id="137" name="Google Shape;137;p20"/>
          <p:cNvSpPr txBox="1">
            <a:spLocks noGrp="1"/>
          </p:cNvSpPr>
          <p:nvPr>
            <p:ph type="body" idx="2"/>
          </p:nvPr>
        </p:nvSpPr>
        <p:spPr>
          <a:xfrm>
            <a:off x="381000" y="1200150"/>
            <a:ext cx="8305800" cy="381000"/>
          </a:xfrm>
          <a:prstGeom prst="rect">
            <a:avLst/>
          </a:prstGeom>
          <a:noFill/>
          <a:ln>
            <a:noFill/>
          </a:ln>
        </p:spPr>
        <p:txBody>
          <a:bodyPr spcFirstLastPara="1" wrap="square" lIns="45700" tIns="45700" rIns="45700" bIns="45700" anchor="t" anchorCtr="0">
            <a:noAutofit/>
          </a:bodyPr>
          <a:lstStyle>
            <a:lvl1pPr marL="457200" lvl="0" indent="-355600" algn="l" rtl="0">
              <a:lnSpc>
                <a:spcPct val="100000"/>
              </a:lnSpc>
              <a:spcBef>
                <a:spcPts val="400"/>
              </a:spcBef>
              <a:spcAft>
                <a:spcPts val="0"/>
              </a:spcAft>
              <a:buSzPts val="2000"/>
              <a:buChar char="•"/>
              <a:defRPr/>
            </a:lvl1pPr>
            <a:lvl2pPr marL="914400" lvl="1" indent="-355600" algn="l" rtl="0">
              <a:lnSpc>
                <a:spcPct val="100000"/>
              </a:lnSpc>
              <a:spcBef>
                <a:spcPts val="400"/>
              </a:spcBef>
              <a:spcAft>
                <a:spcPts val="0"/>
              </a:spcAft>
              <a:buSzPts val="2000"/>
              <a:buChar char="–"/>
              <a:defRPr/>
            </a:lvl2pPr>
            <a:lvl3pPr marL="1371600" lvl="2" indent="-355600" algn="l" rtl="0">
              <a:lnSpc>
                <a:spcPct val="100000"/>
              </a:lnSpc>
              <a:spcBef>
                <a:spcPts val="400"/>
              </a:spcBef>
              <a:spcAft>
                <a:spcPts val="0"/>
              </a:spcAft>
              <a:buSzPts val="20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38" name="Google Shape;138;p20"/>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FFFFFF"/>
              </a:buClr>
              <a:buSzPts val="700"/>
              <a:buNone/>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and Chart">
  <p:cSld name="Text and Char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81000" y="0"/>
            <a:ext cx="28956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381000" y="1581150"/>
            <a:ext cx="40386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23" name="Google Shape;23;p3"/>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24" name="Google Shape;24;p3"/>
          <p:cNvSpPr txBox="1">
            <a:spLocks noGrp="1"/>
          </p:cNvSpPr>
          <p:nvPr>
            <p:ph type="body" idx="2"/>
          </p:nvPr>
        </p:nvSpPr>
        <p:spPr>
          <a:xfrm>
            <a:off x="381000" y="1200150"/>
            <a:ext cx="40386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25" name="Google Shape;25;p3"/>
          <p:cNvSpPr txBox="1">
            <a:spLocks noGrp="1"/>
          </p:cNvSpPr>
          <p:nvPr>
            <p:ph type="body" idx="3"/>
          </p:nvPr>
        </p:nvSpPr>
        <p:spPr>
          <a:xfrm>
            <a:off x="3276600" y="0"/>
            <a:ext cx="5029200" cy="8193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0"/>
              </a:spcBef>
              <a:spcAft>
                <a:spcPts val="0"/>
              </a:spcAft>
              <a:buClr>
                <a:schemeClr val="lt1"/>
              </a:buClr>
              <a:buSzPts val="1800"/>
              <a:buNone/>
              <a:defRPr sz="18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26" name="Google Shape;26;p3"/>
          <p:cNvSpPr>
            <a:spLocks noGrp="1"/>
          </p:cNvSpPr>
          <p:nvPr>
            <p:ph type="chart" idx="4"/>
          </p:nvPr>
        </p:nvSpPr>
        <p:spPr>
          <a:xfrm>
            <a:off x="4724400" y="1200151"/>
            <a:ext cx="3962400" cy="3429000"/>
          </a:xfrm>
          <a:prstGeom prst="rect">
            <a:avLst/>
          </a:prstGeom>
          <a:noFill/>
          <a:ln>
            <a:noFill/>
          </a:ln>
        </p:spPr>
        <p:txBody>
          <a:bodyPr spcFirstLastPara="1" wrap="square" lIns="91425" tIns="45700" rIns="91425" bIns="45700" anchor="ctr" anchorCtr="1">
            <a:noAutofit/>
          </a:bodyPr>
          <a:lstStyle>
            <a:lvl1pPr marR="0" lvl="0"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5">
  <p:cSld name="Title and Content_5">
    <p:spTree>
      <p:nvGrpSpPr>
        <p:cNvPr id="1" name="Shape 139"/>
        <p:cNvGrpSpPr/>
        <p:nvPr/>
      </p:nvGrpSpPr>
      <p:grpSpPr>
        <a:xfrm>
          <a:off x="0" y="0"/>
          <a:ext cx="0" cy="0"/>
          <a:chOff x="0" y="0"/>
          <a:chExt cx="0" cy="0"/>
        </a:xfrm>
      </p:grpSpPr>
      <p:sp>
        <p:nvSpPr>
          <p:cNvPr id="140" name="Google Shape;140;p21"/>
          <p:cNvSpPr txBox="1">
            <a:spLocks noGrp="1"/>
          </p:cNvSpPr>
          <p:nvPr>
            <p:ph type="body" idx="1"/>
          </p:nvPr>
        </p:nvSpPr>
        <p:spPr>
          <a:xfrm>
            <a:off x="381000" y="1581150"/>
            <a:ext cx="8305800" cy="3048000"/>
          </a:xfrm>
          <a:prstGeom prst="rect">
            <a:avLst/>
          </a:prstGeom>
          <a:noFill/>
          <a:ln>
            <a:noFill/>
          </a:ln>
        </p:spPr>
        <p:txBody>
          <a:bodyPr spcFirstLastPara="1" wrap="square" lIns="45700" tIns="45700" rIns="45700" bIns="45700" anchor="t" anchorCtr="0">
            <a:noAutofit/>
          </a:bodyPr>
          <a:lstStyle>
            <a:lvl1pPr marL="457200" lvl="0" indent="-228600" algn="just" rtl="0">
              <a:lnSpc>
                <a:spcPct val="100000"/>
              </a:lnSpc>
              <a:spcBef>
                <a:spcPts val="300"/>
              </a:spcBef>
              <a:spcAft>
                <a:spcPts val="0"/>
              </a:spcAft>
              <a:buClr>
                <a:srgbClr val="3D4149"/>
              </a:buClr>
              <a:buSzPts val="1600"/>
              <a:buFont typeface="Arial"/>
              <a:buNone/>
              <a:defRPr sz="1600"/>
            </a:lvl1pPr>
            <a:lvl2pPr marL="914400" lvl="1" indent="-330200" algn="just" rtl="0">
              <a:lnSpc>
                <a:spcPct val="100000"/>
              </a:lnSpc>
              <a:spcBef>
                <a:spcPts val="300"/>
              </a:spcBef>
              <a:spcAft>
                <a:spcPts val="0"/>
              </a:spcAft>
              <a:buClr>
                <a:srgbClr val="3D4149"/>
              </a:buClr>
              <a:buSzPts val="1600"/>
              <a:buFont typeface="Arial"/>
              <a:buChar char="–"/>
              <a:defRPr sz="1600"/>
            </a:lvl2pPr>
            <a:lvl3pPr marL="1371600" lvl="2" indent="-330200" algn="just" rtl="0">
              <a:lnSpc>
                <a:spcPct val="100000"/>
              </a:lnSpc>
              <a:spcBef>
                <a:spcPts val="300"/>
              </a:spcBef>
              <a:spcAft>
                <a:spcPts val="0"/>
              </a:spcAft>
              <a:buClr>
                <a:srgbClr val="3D4149"/>
              </a:buClr>
              <a:buSzPts val="1600"/>
              <a:buFont typeface="Arial"/>
              <a:buChar char="•"/>
              <a:defRPr sz="1600"/>
            </a:lvl3pPr>
            <a:lvl4pPr marL="1828800" lvl="3" indent="-330200" algn="just" rtl="0">
              <a:lnSpc>
                <a:spcPct val="100000"/>
              </a:lnSpc>
              <a:spcBef>
                <a:spcPts val="300"/>
              </a:spcBef>
              <a:spcAft>
                <a:spcPts val="0"/>
              </a:spcAft>
              <a:buClr>
                <a:srgbClr val="3D4149"/>
              </a:buClr>
              <a:buSzPts val="1600"/>
              <a:buFont typeface="Arial"/>
              <a:buChar char="–"/>
              <a:defRPr sz="1600"/>
            </a:lvl4pPr>
            <a:lvl5pPr marL="2286000" lvl="4" indent="-330200" algn="just" rtl="0">
              <a:lnSpc>
                <a:spcPct val="100000"/>
              </a:lnSpc>
              <a:spcBef>
                <a:spcPts val="300"/>
              </a:spcBef>
              <a:spcAft>
                <a:spcPts val="0"/>
              </a:spcAft>
              <a:buClr>
                <a:srgbClr val="3D4149"/>
              </a:buClr>
              <a:buSzPts val="1600"/>
              <a:buFont typeface="Arial"/>
              <a:buChar char="»"/>
              <a:defRPr sz="1600"/>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41" name="Google Shape;141;p21"/>
          <p:cNvSpPr txBox="1">
            <a:spLocks noGrp="1"/>
          </p:cNvSpPr>
          <p:nvPr>
            <p:ph type="sldNum" idx="12"/>
          </p:nvPr>
        </p:nvSpPr>
        <p:spPr>
          <a:xfrm>
            <a:off x="8569853" y="4662032"/>
            <a:ext cx="234000" cy="239100"/>
          </a:xfrm>
          <a:prstGeom prst="rect">
            <a:avLst/>
          </a:prstGeom>
          <a:noFill/>
          <a:ln>
            <a:noFill/>
          </a:ln>
        </p:spPr>
        <p:txBody>
          <a:bodyPr spcFirstLastPara="1" wrap="square" lIns="45700" tIns="45700" rIns="45700" bIns="45700" anchor="ctr" anchorCtr="0">
            <a:noAutofit/>
          </a:bodyPr>
          <a:lstStyle>
            <a:lvl1pPr marL="0" lvl="0"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1pPr>
            <a:lvl2pPr marL="0" lvl="1"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2pPr>
            <a:lvl3pPr marL="0" lvl="2"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3pPr>
            <a:lvl4pPr marL="0" lvl="3"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4pPr>
            <a:lvl5pPr marL="0" lvl="4"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5pPr>
            <a:lvl6pPr marL="0" lvl="5"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6pPr>
            <a:lvl7pPr marL="0" lvl="6"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7pPr>
            <a:lvl8pPr marL="0" lvl="7"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8pPr>
            <a:lvl9pPr marL="0" lvl="8"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Muli"/>
              <a:ea typeface="Muli"/>
              <a:cs typeface="Muli"/>
              <a:sym typeface="Muli"/>
            </a:endParaRPr>
          </a:p>
        </p:txBody>
      </p:sp>
      <p:sp>
        <p:nvSpPr>
          <p:cNvPr id="142" name="Google Shape;142;p21"/>
          <p:cNvSpPr txBox="1">
            <a:spLocks noGrp="1"/>
          </p:cNvSpPr>
          <p:nvPr>
            <p:ph type="body" idx="2"/>
          </p:nvPr>
        </p:nvSpPr>
        <p:spPr>
          <a:xfrm>
            <a:off x="381000" y="1200150"/>
            <a:ext cx="8305800" cy="381000"/>
          </a:xfrm>
          <a:prstGeom prst="rect">
            <a:avLst/>
          </a:prstGeom>
          <a:noFill/>
          <a:ln>
            <a:noFill/>
          </a:ln>
        </p:spPr>
        <p:txBody>
          <a:bodyPr spcFirstLastPara="1" wrap="square" lIns="45700" tIns="45700" rIns="45700" bIns="45700" anchor="t" anchorCtr="0">
            <a:noAutofit/>
          </a:bodyPr>
          <a:lstStyle>
            <a:lvl1pPr marL="457200" lvl="0" indent="-355600" algn="l" rtl="0">
              <a:lnSpc>
                <a:spcPct val="100000"/>
              </a:lnSpc>
              <a:spcBef>
                <a:spcPts val="400"/>
              </a:spcBef>
              <a:spcAft>
                <a:spcPts val="0"/>
              </a:spcAft>
              <a:buSzPts val="2000"/>
              <a:buChar char="•"/>
              <a:defRPr/>
            </a:lvl1pPr>
            <a:lvl2pPr marL="914400" lvl="1" indent="-355600" algn="l" rtl="0">
              <a:lnSpc>
                <a:spcPct val="100000"/>
              </a:lnSpc>
              <a:spcBef>
                <a:spcPts val="400"/>
              </a:spcBef>
              <a:spcAft>
                <a:spcPts val="0"/>
              </a:spcAft>
              <a:buSzPts val="2000"/>
              <a:buChar char="–"/>
              <a:defRPr/>
            </a:lvl2pPr>
            <a:lvl3pPr marL="1371600" lvl="2" indent="-355600" algn="l" rtl="0">
              <a:lnSpc>
                <a:spcPct val="100000"/>
              </a:lnSpc>
              <a:spcBef>
                <a:spcPts val="400"/>
              </a:spcBef>
              <a:spcAft>
                <a:spcPts val="0"/>
              </a:spcAft>
              <a:buSzPts val="20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43" name="Google Shape;143;p21"/>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FFFFFF"/>
              </a:buClr>
              <a:buSzPts val="700"/>
              <a:buNone/>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ctrTitle"/>
          </p:nvPr>
        </p:nvSpPr>
        <p:spPr>
          <a:xfrm>
            <a:off x="387350" y="3205074"/>
            <a:ext cx="3498900" cy="509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500"/>
              <a:buFont typeface="Montserrat"/>
              <a:buNone/>
              <a:defRPr sz="25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 name="Google Shape;29;p4"/>
          <p:cNvSpPr txBox="1">
            <a:spLocks noGrp="1"/>
          </p:cNvSpPr>
          <p:nvPr>
            <p:ph type="subTitle" idx="1"/>
          </p:nvPr>
        </p:nvSpPr>
        <p:spPr>
          <a:xfrm>
            <a:off x="3886200" y="3205074"/>
            <a:ext cx="4800600" cy="509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None/>
              <a:defRPr sz="2000">
                <a:solidFill>
                  <a:schemeClr val="lt1"/>
                </a:solidFill>
              </a:defRPr>
            </a:lvl1pPr>
            <a:lvl2pPr lvl="1" algn="ctr" rtl="0">
              <a:lnSpc>
                <a:spcPct val="100000"/>
              </a:lnSpc>
              <a:spcBef>
                <a:spcPts val="340"/>
              </a:spcBef>
              <a:spcAft>
                <a:spcPts val="0"/>
              </a:spcAft>
              <a:buClr>
                <a:srgbClr val="909193"/>
              </a:buClr>
              <a:buSzPts val="1700"/>
              <a:buNone/>
              <a:defRPr>
                <a:solidFill>
                  <a:srgbClr val="909193"/>
                </a:solidFill>
              </a:defRPr>
            </a:lvl2pPr>
            <a:lvl3pPr lvl="2" algn="ctr" rtl="0">
              <a:lnSpc>
                <a:spcPct val="100000"/>
              </a:lnSpc>
              <a:spcBef>
                <a:spcPts val="280"/>
              </a:spcBef>
              <a:spcAft>
                <a:spcPts val="0"/>
              </a:spcAft>
              <a:buClr>
                <a:srgbClr val="909193"/>
              </a:buClr>
              <a:buSzPts val="1400"/>
              <a:buNone/>
              <a:defRPr>
                <a:solidFill>
                  <a:srgbClr val="909193"/>
                </a:solidFill>
              </a:defRPr>
            </a:lvl3pPr>
            <a:lvl4pPr lvl="3" algn="ctr" rtl="0">
              <a:lnSpc>
                <a:spcPct val="100000"/>
              </a:lnSpc>
              <a:spcBef>
                <a:spcPts val="240"/>
              </a:spcBef>
              <a:spcAft>
                <a:spcPts val="0"/>
              </a:spcAft>
              <a:buClr>
                <a:srgbClr val="909193"/>
              </a:buClr>
              <a:buSzPts val="1200"/>
              <a:buNone/>
              <a:defRPr>
                <a:solidFill>
                  <a:srgbClr val="909193"/>
                </a:solidFill>
              </a:defRPr>
            </a:lvl4pPr>
            <a:lvl5pPr lvl="4" algn="ctr" rtl="0">
              <a:lnSpc>
                <a:spcPct val="100000"/>
              </a:lnSpc>
              <a:spcBef>
                <a:spcPts val="240"/>
              </a:spcBef>
              <a:spcAft>
                <a:spcPts val="0"/>
              </a:spcAft>
              <a:buClr>
                <a:srgbClr val="909193"/>
              </a:buClr>
              <a:buSzPts val="1200"/>
              <a:buNone/>
              <a:defRPr>
                <a:solidFill>
                  <a:srgbClr val="909193"/>
                </a:solidFill>
              </a:defRPr>
            </a:lvl5pPr>
            <a:lvl6pPr lvl="5" algn="ctr" rtl="0">
              <a:lnSpc>
                <a:spcPct val="100000"/>
              </a:lnSpc>
              <a:spcBef>
                <a:spcPts val="400"/>
              </a:spcBef>
              <a:spcAft>
                <a:spcPts val="0"/>
              </a:spcAft>
              <a:buClr>
                <a:srgbClr val="909193"/>
              </a:buClr>
              <a:buSzPts val="2000"/>
              <a:buNone/>
              <a:defRPr>
                <a:solidFill>
                  <a:srgbClr val="909193"/>
                </a:solidFill>
              </a:defRPr>
            </a:lvl6pPr>
            <a:lvl7pPr lvl="6" algn="ctr" rtl="0">
              <a:lnSpc>
                <a:spcPct val="100000"/>
              </a:lnSpc>
              <a:spcBef>
                <a:spcPts val="400"/>
              </a:spcBef>
              <a:spcAft>
                <a:spcPts val="0"/>
              </a:spcAft>
              <a:buClr>
                <a:srgbClr val="909193"/>
              </a:buClr>
              <a:buSzPts val="2000"/>
              <a:buNone/>
              <a:defRPr>
                <a:solidFill>
                  <a:srgbClr val="909193"/>
                </a:solidFill>
              </a:defRPr>
            </a:lvl7pPr>
            <a:lvl8pPr lvl="7" algn="ctr" rtl="0">
              <a:lnSpc>
                <a:spcPct val="100000"/>
              </a:lnSpc>
              <a:spcBef>
                <a:spcPts val="400"/>
              </a:spcBef>
              <a:spcAft>
                <a:spcPts val="0"/>
              </a:spcAft>
              <a:buClr>
                <a:srgbClr val="909193"/>
              </a:buClr>
              <a:buSzPts val="2000"/>
              <a:buNone/>
              <a:defRPr>
                <a:solidFill>
                  <a:srgbClr val="909193"/>
                </a:solidFill>
              </a:defRPr>
            </a:lvl8pPr>
            <a:lvl9pPr lvl="8" algn="ctr" rtl="0">
              <a:lnSpc>
                <a:spcPct val="100000"/>
              </a:lnSpc>
              <a:spcBef>
                <a:spcPts val="400"/>
              </a:spcBef>
              <a:spcAft>
                <a:spcPts val="0"/>
              </a:spcAft>
              <a:buClr>
                <a:srgbClr val="909193"/>
              </a:buClr>
              <a:buSzPts val="2000"/>
              <a:buNone/>
              <a:defRPr>
                <a:solidFill>
                  <a:srgbClr val="909193"/>
                </a:solidFill>
              </a:defRPr>
            </a:lvl9pPr>
          </a:lstStyle>
          <a:p>
            <a:endParaRPr/>
          </a:p>
        </p:txBody>
      </p:sp>
      <p:sp>
        <p:nvSpPr>
          <p:cNvPr id="30" name="Google Shape;30;p4"/>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pic>
        <p:nvPicPr>
          <p:cNvPr id="31" name="Google Shape;31;p4"/>
          <p:cNvPicPr preferRelativeResize="0"/>
          <p:nvPr/>
        </p:nvPicPr>
        <p:blipFill rotWithShape="1">
          <a:blip r:embed="rId3">
            <a:alphaModFix/>
          </a:blip>
          <a:srcRect/>
          <a:stretch/>
        </p:blipFill>
        <p:spPr>
          <a:xfrm>
            <a:off x="457200" y="413988"/>
            <a:ext cx="3200400" cy="1014762"/>
          </a:xfrm>
          <a:prstGeom prst="rect">
            <a:avLst/>
          </a:prstGeom>
          <a:noFill/>
          <a:ln>
            <a:noFill/>
          </a:ln>
        </p:spPr>
      </p:pic>
      <p:pic>
        <p:nvPicPr>
          <p:cNvPr id="32" name="Google Shape;32;p4"/>
          <p:cNvPicPr preferRelativeResize="0"/>
          <p:nvPr/>
        </p:nvPicPr>
        <p:blipFill rotWithShape="1">
          <a:blip r:embed="rId4">
            <a:alphaModFix/>
          </a:blip>
          <a:srcRect/>
          <a:stretch/>
        </p:blipFill>
        <p:spPr>
          <a:xfrm>
            <a:off x="457200" y="1631037"/>
            <a:ext cx="245059" cy="201168"/>
          </a:xfrm>
          <a:prstGeom prst="rect">
            <a:avLst/>
          </a:prstGeom>
          <a:noFill/>
          <a:ln>
            <a:noFill/>
          </a:ln>
        </p:spPr>
      </p:pic>
      <p:pic>
        <p:nvPicPr>
          <p:cNvPr id="33" name="Google Shape;33;p4"/>
          <p:cNvPicPr preferRelativeResize="0"/>
          <p:nvPr/>
        </p:nvPicPr>
        <p:blipFill rotWithShape="1">
          <a:blip r:embed="rId5">
            <a:alphaModFix/>
          </a:blip>
          <a:srcRect/>
          <a:stretch/>
        </p:blipFill>
        <p:spPr>
          <a:xfrm>
            <a:off x="457200" y="1985724"/>
            <a:ext cx="207264" cy="201168"/>
          </a:xfrm>
          <a:prstGeom prst="rect">
            <a:avLst/>
          </a:prstGeom>
          <a:noFill/>
          <a:ln>
            <a:noFill/>
          </a:ln>
        </p:spPr>
      </p:pic>
      <p:sp>
        <p:nvSpPr>
          <p:cNvPr id="34" name="Google Shape;34;p4"/>
          <p:cNvSpPr txBox="1"/>
          <p:nvPr/>
        </p:nvSpPr>
        <p:spPr>
          <a:xfrm>
            <a:off x="685801" y="1504950"/>
            <a:ext cx="8001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uli"/>
                <a:ea typeface="Muli"/>
                <a:cs typeface="Muli"/>
                <a:sym typeface="Muli"/>
              </a:rPr>
              <a:t>@openforcefield</a:t>
            </a:r>
            <a:endParaRPr sz="1800" b="0" i="0" u="none" strike="noStrike" cap="none">
              <a:solidFill>
                <a:schemeClr val="dk1"/>
              </a:solidFill>
              <a:latin typeface="Muli"/>
              <a:ea typeface="Muli"/>
              <a:cs typeface="Muli"/>
              <a:sym typeface="Muli"/>
            </a:endParaRPr>
          </a:p>
        </p:txBody>
      </p:sp>
      <p:sp>
        <p:nvSpPr>
          <p:cNvPr id="35" name="Google Shape;35;p4"/>
          <p:cNvSpPr txBox="1"/>
          <p:nvPr/>
        </p:nvSpPr>
        <p:spPr>
          <a:xfrm>
            <a:off x="685801" y="1859637"/>
            <a:ext cx="8001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6"/>
        <p:cNvGrpSpPr/>
        <p:nvPr/>
      </p:nvGrpSpPr>
      <p:grpSpPr>
        <a:xfrm>
          <a:off x="0" y="0"/>
          <a:ext cx="0" cy="0"/>
          <a:chOff x="0" y="0"/>
          <a:chExt cx="0" cy="0"/>
        </a:xfrm>
      </p:grpSpPr>
      <p:sp>
        <p:nvSpPr>
          <p:cNvPr id="37" name="Google Shape;37;p5"/>
          <p:cNvSpPr txBox="1">
            <a:spLocks noGrp="1"/>
          </p:cNvSpPr>
          <p:nvPr>
            <p:ph type="body" idx="1"/>
          </p:nvPr>
        </p:nvSpPr>
        <p:spPr>
          <a:xfrm>
            <a:off x="381000" y="1581150"/>
            <a:ext cx="83058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38" name="Google Shape;38;p5"/>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39" name="Google Shape;39;p5"/>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40" name="Google Shape;40;p5"/>
          <p:cNvSpPr txBox="1">
            <a:spLocks noGrp="1"/>
          </p:cNvSpPr>
          <p:nvPr>
            <p:ph type="body" idx="2"/>
          </p:nvPr>
        </p:nvSpPr>
        <p:spPr>
          <a:xfrm>
            <a:off x="381000" y="1200150"/>
            <a:ext cx="83058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41" name="Google Shape;41;p5"/>
          <p:cNvSpPr txBox="1">
            <a:spLocks noGrp="1"/>
          </p:cNvSpPr>
          <p:nvPr>
            <p:ph type="title"/>
          </p:nvPr>
        </p:nvSpPr>
        <p:spPr>
          <a:xfrm>
            <a:off x="381000" y="0"/>
            <a:ext cx="28956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2" name="Google Shape;42;p5"/>
          <p:cNvSpPr txBox="1">
            <a:spLocks noGrp="1"/>
          </p:cNvSpPr>
          <p:nvPr>
            <p:ph type="body" idx="3"/>
          </p:nvPr>
        </p:nvSpPr>
        <p:spPr>
          <a:xfrm>
            <a:off x="3276600" y="0"/>
            <a:ext cx="5029200" cy="8193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0"/>
              </a:spcBef>
              <a:spcAft>
                <a:spcPts val="0"/>
              </a:spcAft>
              <a:buClr>
                <a:schemeClr val="lt1"/>
              </a:buClr>
              <a:buSzPts val="1800"/>
              <a:buNone/>
              <a:defRPr sz="18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ntents">
  <p:cSld name="2 Contents">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81000" y="0"/>
            <a:ext cx="28956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381000" y="1581150"/>
            <a:ext cx="40386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46" name="Google Shape;46;p6"/>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47" name="Google Shape;47;p6"/>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48" name="Google Shape;48;p6"/>
          <p:cNvSpPr txBox="1">
            <a:spLocks noGrp="1"/>
          </p:cNvSpPr>
          <p:nvPr>
            <p:ph type="body" idx="2"/>
          </p:nvPr>
        </p:nvSpPr>
        <p:spPr>
          <a:xfrm>
            <a:off x="381000" y="1200150"/>
            <a:ext cx="40386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49" name="Google Shape;49;p6"/>
          <p:cNvSpPr txBox="1">
            <a:spLocks noGrp="1"/>
          </p:cNvSpPr>
          <p:nvPr>
            <p:ph type="body" idx="3"/>
          </p:nvPr>
        </p:nvSpPr>
        <p:spPr>
          <a:xfrm>
            <a:off x="3276600" y="0"/>
            <a:ext cx="5029200" cy="8193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0"/>
              </a:spcBef>
              <a:spcAft>
                <a:spcPts val="0"/>
              </a:spcAft>
              <a:buClr>
                <a:schemeClr val="lt1"/>
              </a:buClr>
              <a:buSzPts val="1800"/>
              <a:buNone/>
              <a:defRPr sz="18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0" name="Google Shape;50;p6"/>
          <p:cNvSpPr txBox="1">
            <a:spLocks noGrp="1"/>
          </p:cNvSpPr>
          <p:nvPr>
            <p:ph type="body" idx="4"/>
          </p:nvPr>
        </p:nvSpPr>
        <p:spPr>
          <a:xfrm>
            <a:off x="4724400" y="1581150"/>
            <a:ext cx="39624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1" name="Google Shape;51;p6"/>
          <p:cNvSpPr txBox="1">
            <a:spLocks noGrp="1"/>
          </p:cNvSpPr>
          <p:nvPr>
            <p:ph type="body" idx="5"/>
          </p:nvPr>
        </p:nvSpPr>
        <p:spPr>
          <a:xfrm>
            <a:off x="4724400" y="1200150"/>
            <a:ext cx="39624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hoto and Text Contents">
  <p:cSld name="Photo and Text Contents">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381000" y="0"/>
            <a:ext cx="28956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55" name="Google Shape;55;p7"/>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56" name="Google Shape;56;p7"/>
          <p:cNvSpPr txBox="1">
            <a:spLocks noGrp="1"/>
          </p:cNvSpPr>
          <p:nvPr>
            <p:ph type="body" idx="1"/>
          </p:nvPr>
        </p:nvSpPr>
        <p:spPr>
          <a:xfrm>
            <a:off x="3276600" y="0"/>
            <a:ext cx="5029200" cy="8193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0"/>
              </a:spcBef>
              <a:spcAft>
                <a:spcPts val="0"/>
              </a:spcAft>
              <a:buClr>
                <a:schemeClr val="lt1"/>
              </a:buClr>
              <a:buSzPts val="1800"/>
              <a:buNone/>
              <a:defRPr sz="18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7" name="Google Shape;57;p7"/>
          <p:cNvSpPr txBox="1">
            <a:spLocks noGrp="1"/>
          </p:cNvSpPr>
          <p:nvPr>
            <p:ph type="body" idx="2"/>
          </p:nvPr>
        </p:nvSpPr>
        <p:spPr>
          <a:xfrm>
            <a:off x="4724400" y="1581150"/>
            <a:ext cx="39624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8" name="Google Shape;58;p7"/>
          <p:cNvSpPr txBox="1">
            <a:spLocks noGrp="1"/>
          </p:cNvSpPr>
          <p:nvPr>
            <p:ph type="body" idx="3"/>
          </p:nvPr>
        </p:nvSpPr>
        <p:spPr>
          <a:xfrm>
            <a:off x="4724400" y="1200150"/>
            <a:ext cx="39624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9" name="Google Shape;59;p7"/>
          <p:cNvSpPr>
            <a:spLocks noGrp="1"/>
          </p:cNvSpPr>
          <p:nvPr>
            <p:ph type="pic" idx="4"/>
          </p:nvPr>
        </p:nvSpPr>
        <p:spPr>
          <a:xfrm>
            <a:off x="381000" y="1200151"/>
            <a:ext cx="4038600" cy="3429000"/>
          </a:xfrm>
          <a:prstGeom prst="rect">
            <a:avLst/>
          </a:prstGeom>
          <a:noFill/>
          <a:ln>
            <a:noFill/>
          </a:ln>
        </p:spPr>
        <p:txBody>
          <a:bodyPr spcFirstLastPara="1" wrap="square" lIns="91425" tIns="45700" rIns="91425" bIns="45700" anchor="ctr" anchorCtr="1">
            <a:noAutofit/>
          </a:bodyPr>
          <a:lstStyle>
            <a:lvl1pPr marR="0" lvl="0"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381000" y="0"/>
            <a:ext cx="28956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 name="Google Shape;62;p8"/>
          <p:cNvSpPr txBox="1">
            <a:spLocks noGrp="1"/>
          </p:cNvSpPr>
          <p:nvPr>
            <p:ph type="body" idx="1"/>
          </p:nvPr>
        </p:nvSpPr>
        <p:spPr>
          <a:xfrm>
            <a:off x="381000" y="1581150"/>
            <a:ext cx="4038600" cy="9906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3" name="Google Shape;63;p8"/>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64" name="Google Shape;64;p8"/>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65" name="Google Shape;65;p8"/>
          <p:cNvSpPr txBox="1">
            <a:spLocks noGrp="1"/>
          </p:cNvSpPr>
          <p:nvPr>
            <p:ph type="body" idx="2"/>
          </p:nvPr>
        </p:nvSpPr>
        <p:spPr>
          <a:xfrm>
            <a:off x="381000" y="1200150"/>
            <a:ext cx="40386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6" name="Google Shape;66;p8"/>
          <p:cNvSpPr txBox="1">
            <a:spLocks noGrp="1"/>
          </p:cNvSpPr>
          <p:nvPr>
            <p:ph type="body" idx="3"/>
          </p:nvPr>
        </p:nvSpPr>
        <p:spPr>
          <a:xfrm>
            <a:off x="3276600" y="0"/>
            <a:ext cx="5029200" cy="8193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0"/>
              </a:spcBef>
              <a:spcAft>
                <a:spcPts val="0"/>
              </a:spcAft>
              <a:buClr>
                <a:schemeClr val="lt1"/>
              </a:buClr>
              <a:buSzPts val="1800"/>
              <a:buNone/>
              <a:defRPr sz="18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7" name="Google Shape;67;p8"/>
          <p:cNvSpPr>
            <a:spLocks noGrp="1"/>
          </p:cNvSpPr>
          <p:nvPr>
            <p:ph type="chart" idx="4"/>
          </p:nvPr>
        </p:nvSpPr>
        <p:spPr>
          <a:xfrm>
            <a:off x="4724400" y="1200151"/>
            <a:ext cx="3962400" cy="3429000"/>
          </a:xfrm>
          <a:prstGeom prst="rect">
            <a:avLst/>
          </a:prstGeom>
          <a:noFill/>
          <a:ln>
            <a:noFill/>
          </a:ln>
        </p:spPr>
        <p:txBody>
          <a:bodyPr spcFirstLastPara="1" wrap="square" lIns="91425" tIns="45700" rIns="91425" bIns="45700" anchor="ctr" anchorCtr="1">
            <a:noAutofit/>
          </a:bodyPr>
          <a:lstStyle>
            <a:lvl1pPr marR="0" lvl="0"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68" name="Google Shape;68;p8"/>
          <p:cNvSpPr>
            <a:spLocks noGrp="1"/>
          </p:cNvSpPr>
          <p:nvPr>
            <p:ph type="chart" idx="5"/>
          </p:nvPr>
        </p:nvSpPr>
        <p:spPr>
          <a:xfrm>
            <a:off x="381000" y="2571750"/>
            <a:ext cx="4038600" cy="20574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381000" y="0"/>
            <a:ext cx="79248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p9"/>
          <p:cNvSpPr txBox="1">
            <a:spLocks noGrp="1"/>
          </p:cNvSpPr>
          <p:nvPr>
            <p:ph type="body" idx="1"/>
          </p:nvPr>
        </p:nvSpPr>
        <p:spPr>
          <a:xfrm>
            <a:off x="381000" y="1581150"/>
            <a:ext cx="40386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2" name="Google Shape;72;p9"/>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73" name="Google Shape;73;p9"/>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74" name="Google Shape;74;p9"/>
          <p:cNvSpPr txBox="1">
            <a:spLocks noGrp="1"/>
          </p:cNvSpPr>
          <p:nvPr>
            <p:ph type="body" idx="2"/>
          </p:nvPr>
        </p:nvSpPr>
        <p:spPr>
          <a:xfrm>
            <a:off x="381000" y="1200150"/>
            <a:ext cx="40386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5" name="Google Shape;75;p9"/>
          <p:cNvSpPr txBox="1">
            <a:spLocks noGrp="1"/>
          </p:cNvSpPr>
          <p:nvPr>
            <p:ph type="body" idx="3"/>
          </p:nvPr>
        </p:nvSpPr>
        <p:spPr>
          <a:xfrm>
            <a:off x="4724400" y="1581150"/>
            <a:ext cx="39624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00"/>
              </a:spcBef>
              <a:spcAft>
                <a:spcPts val="0"/>
              </a:spcAft>
              <a:buClr>
                <a:schemeClr val="dk1"/>
              </a:buClr>
              <a:buSzPts val="1500"/>
              <a:buNone/>
              <a:defRPr sz="15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6" name="Google Shape;76;p9"/>
          <p:cNvSpPr txBox="1">
            <a:spLocks noGrp="1"/>
          </p:cNvSpPr>
          <p:nvPr>
            <p:ph type="body" idx="4"/>
          </p:nvPr>
        </p:nvSpPr>
        <p:spPr>
          <a:xfrm>
            <a:off x="4724400" y="1200150"/>
            <a:ext cx="39624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p:cSld name="Section Break">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0"/>
          <p:cNvSpPr txBox="1">
            <a:spLocks noGrp="1"/>
          </p:cNvSpPr>
          <p:nvPr>
            <p:ph type="body" idx="1"/>
          </p:nvPr>
        </p:nvSpPr>
        <p:spPr>
          <a:xfrm>
            <a:off x="381000" y="2647950"/>
            <a:ext cx="4038600" cy="1524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20"/>
              </a:spcBef>
              <a:spcAft>
                <a:spcPts val="0"/>
              </a:spcAft>
              <a:buClr>
                <a:schemeClr val="lt1"/>
              </a:buClr>
              <a:buSzPts val="1600"/>
              <a:buNone/>
              <a:defRPr sz="16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9" name="Google Shape;79;p10"/>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10"/>
          <p:cNvSpPr txBox="1">
            <a:spLocks noGrp="1"/>
          </p:cNvSpPr>
          <p:nvPr>
            <p:ph type="body" idx="2"/>
          </p:nvPr>
        </p:nvSpPr>
        <p:spPr>
          <a:xfrm>
            <a:off x="381000" y="2266950"/>
            <a:ext cx="40386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chemeClr val="lt1"/>
              </a:buClr>
              <a:buSzPts val="1800"/>
              <a:buNone/>
              <a:defRPr sz="1800" b="1">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1" name="Google Shape;81;p10"/>
          <p:cNvSpPr>
            <a:spLocks noGrp="1"/>
          </p:cNvSpPr>
          <p:nvPr>
            <p:ph type="pic" idx="3"/>
          </p:nvPr>
        </p:nvSpPr>
        <p:spPr>
          <a:xfrm>
            <a:off x="381000" y="1217730"/>
            <a:ext cx="945600" cy="941400"/>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100000"/>
              </a:lnSpc>
              <a:spcBef>
                <a:spcPts val="200"/>
              </a:spcBef>
              <a:spcAft>
                <a:spcPts val="0"/>
              </a:spcAft>
              <a:buClr>
                <a:srgbClr val="015581"/>
              </a:buClr>
              <a:buSzPts val="1000"/>
              <a:buFont typeface="Arial"/>
              <a:buNone/>
              <a:defRPr sz="1000" b="0" i="0" u="none" strike="noStrike" cap="none">
                <a:solidFill>
                  <a:srgbClr val="015581"/>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1000" y="0"/>
            <a:ext cx="7924800" cy="8193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2000"/>
              <a:buFont typeface="Montserrat"/>
              <a:buNone/>
              <a:defRPr sz="2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81000" y="929878"/>
            <a:ext cx="8305800" cy="36993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1pPr>
            <a:lvl2pPr marL="914400" marR="0" lvl="1" indent="-336550"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2">
          <p15:clr>
            <a:srgbClr val="F26B43"/>
          </p15:clr>
        </p15:guide>
        <p15:guide id="2" pos="144">
          <p15:clr>
            <a:srgbClr val="F26B43"/>
          </p15:clr>
        </p15:guide>
        <p15:guide id="3" orient="horz" pos="516">
          <p15:clr>
            <a:srgbClr val="F26B43"/>
          </p15:clr>
        </p15:guide>
        <p15:guide id="4" orient="horz" pos="3108">
          <p15:clr>
            <a:srgbClr val="F26B43"/>
          </p15:clr>
        </p15:guide>
        <p15:guide id="5" pos="5616">
          <p15:clr>
            <a:srgbClr val="F26B43"/>
          </p15:clr>
        </p15:guide>
        <p15:guide id="6" orient="horz" pos="2916">
          <p15:clr>
            <a:srgbClr val="F26B43"/>
          </p15:clr>
        </p15:guide>
        <p15:guide id="7" pos="96">
          <p15:clr>
            <a:srgbClr val="F26B43"/>
          </p15:clr>
        </p15:guide>
        <p15:guide id="8" pos="5568">
          <p15:clr>
            <a:srgbClr val="F26B43"/>
          </p15:clr>
        </p15:guide>
        <p15:guide id="9" pos="240">
          <p15:clr>
            <a:srgbClr val="F26B43"/>
          </p15:clr>
        </p15:guide>
        <p15:guide id="10" pos="54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hyperlink" Target="https://doi.org/10.12688/f1000research.27141.1" TargetMode="External"/><Relationship Id="rId3" Type="http://schemas.openxmlformats.org/officeDocument/2006/relationships/image" Target="../media/image47.png"/><Relationship Id="rId7" Type="http://schemas.openxmlformats.org/officeDocument/2006/relationships/image" Target="../media/image51.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openforcefield/protein-ligand-benchmark" TargetMode="External"/><Relationship Id="rId3" Type="http://schemas.openxmlformats.org/officeDocument/2006/relationships/hyperlink" Target="https://pubs.acs.org/doi/10.1021/ja512751q" TargetMode="External"/><Relationship Id="rId7" Type="http://schemas.openxmlformats.org/officeDocument/2006/relationships/hyperlink" Target="http://arxiv.org/abs/2105.06222"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pubs.acs.org/doi/10.1021/acs.jctc.8b01290" TargetMode="External"/><Relationship Id="rId5" Type="http://schemas.openxmlformats.org/officeDocument/2006/relationships/hyperlink" Target="https://doi.org/10.1039/C9SC03754C" TargetMode="External"/><Relationship Id="rId4" Type="http://schemas.openxmlformats.org/officeDocument/2006/relationships/hyperlink" Target="https://doi.org/10.1021/acs.jcim.0c0090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openforcefield/openff-sage/releases/tag/2.0.0-rc.1"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g"/></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1.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9.jp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85.jp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hyperlink" Target="https://openforcefield.org/about/organization/"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ithub.com/openforcefield/openforcefields/releases/tag/1.1.0" TargetMode="External"/><Relationship Id="rId7" Type="http://schemas.openxmlformats.org/officeDocument/2006/relationships/hyperlink" Target="https://github.com/openforcefield/openff-forcefields/releases/tag/1.3.1"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github.com/openforcefield/openff-forcefields/releases/tag/1.3.0" TargetMode="External"/><Relationship Id="rId5" Type="http://schemas.openxmlformats.org/officeDocument/2006/relationships/hyperlink" Target="https://github.com/openforcefield/openff-forcefields/releases/tag/1.2.1" TargetMode="External"/><Relationship Id="rId4" Type="http://schemas.openxmlformats.org/officeDocument/2006/relationships/hyperlink" Target="https://github.com/openforcefield/openff-forcefields/releases/tag/1.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p:nvPr/>
        </p:nvSpPr>
        <p:spPr>
          <a:xfrm>
            <a:off x="829975" y="2833700"/>
            <a:ext cx="8313900" cy="14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lt1"/>
                </a:solidFill>
                <a:latin typeface="Montserrat"/>
                <a:ea typeface="Montserrat"/>
                <a:cs typeface="Montserrat"/>
                <a:sym typeface="Montserrat"/>
              </a:rPr>
              <a:t>An overview of the Open Force Field project, project aims and achievements</a:t>
            </a:r>
            <a:endParaRPr sz="3200">
              <a:solidFill>
                <a:schemeClr val="lt1"/>
              </a:solidFill>
              <a:latin typeface="Montserrat"/>
              <a:ea typeface="Montserrat"/>
              <a:cs typeface="Montserrat"/>
              <a:sym typeface="Montserrat"/>
            </a:endParaRPr>
          </a:p>
        </p:txBody>
      </p:sp>
      <p:sp>
        <p:nvSpPr>
          <p:cNvPr id="219" name="Google Shape;219;p41"/>
          <p:cNvSpPr txBox="1"/>
          <p:nvPr/>
        </p:nvSpPr>
        <p:spPr>
          <a:xfrm>
            <a:off x="829974" y="4361100"/>
            <a:ext cx="7418400" cy="5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50">
                <a:solidFill>
                  <a:schemeClr val="lt1"/>
                </a:solidFill>
                <a:latin typeface="Montserrat Light"/>
                <a:ea typeface="Montserrat Light"/>
                <a:cs typeface="Montserrat Light"/>
                <a:sym typeface="Montserrat Light"/>
              </a:rPr>
              <a:t>Oct. 13, 2021   |   David Mobley / AstraZeneca</a:t>
            </a:r>
            <a:endParaRPr sz="2050">
              <a:solidFill>
                <a:schemeClr val="lt1"/>
              </a:solidFill>
              <a:latin typeface="Montserrat Light"/>
              <a:ea typeface="Montserrat Light"/>
              <a:cs typeface="Montserrat Light"/>
              <a:sym typeface="Montserrat Light"/>
            </a:endParaRPr>
          </a:p>
          <a:p>
            <a:pPr marL="0" lvl="0" indent="0" algn="l" rtl="0">
              <a:lnSpc>
                <a:spcPct val="115000"/>
              </a:lnSpc>
              <a:spcBef>
                <a:spcPts val="0"/>
              </a:spcBef>
              <a:spcAft>
                <a:spcPts val="0"/>
              </a:spcAft>
              <a:buNone/>
            </a:pPr>
            <a:r>
              <a:rPr lang="en" sz="2050">
                <a:solidFill>
                  <a:schemeClr val="lt1"/>
                </a:solidFill>
                <a:latin typeface="Montserrat Light"/>
                <a:ea typeface="Montserrat Light"/>
                <a:cs typeface="Montserrat Light"/>
                <a:sym typeface="Montserrat Light"/>
              </a:rPr>
              <a:t>  </a:t>
            </a:r>
            <a:endParaRPr sz="2050">
              <a:solidFill>
                <a:schemeClr val="lt1"/>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1"/>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330" name="Google Shape;330;p51"/>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Our Sage release does better on mixture and condensed phase properties</a:t>
            </a:r>
            <a:endParaRPr/>
          </a:p>
        </p:txBody>
      </p:sp>
      <p:pic>
        <p:nvPicPr>
          <p:cNvPr id="331" name="Google Shape;331;p51"/>
          <p:cNvPicPr preferRelativeResize="0"/>
          <p:nvPr/>
        </p:nvPicPr>
        <p:blipFill rotWithShape="1">
          <a:blip r:embed="rId3">
            <a:alphaModFix/>
          </a:blip>
          <a:srcRect l="3751" t="14948" r="61732" b="11009"/>
          <a:stretch/>
        </p:blipFill>
        <p:spPr>
          <a:xfrm>
            <a:off x="614775" y="1775692"/>
            <a:ext cx="3254902" cy="1583488"/>
          </a:xfrm>
          <a:prstGeom prst="rect">
            <a:avLst/>
          </a:prstGeom>
          <a:noFill/>
          <a:ln>
            <a:noFill/>
          </a:ln>
        </p:spPr>
      </p:pic>
      <p:sp>
        <p:nvSpPr>
          <p:cNvPr id="332" name="Google Shape;332;p51"/>
          <p:cNvSpPr txBox="1"/>
          <p:nvPr/>
        </p:nvSpPr>
        <p:spPr>
          <a:xfrm>
            <a:off x="2533741" y="1518096"/>
            <a:ext cx="1052400" cy="485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320"/>
              </a:spcBef>
              <a:spcAft>
                <a:spcPts val="0"/>
              </a:spcAft>
              <a:buNone/>
            </a:pPr>
            <a:r>
              <a:rPr lang="en" sz="1100" i="1">
                <a:latin typeface="Muli"/>
                <a:ea typeface="Muli"/>
                <a:cs typeface="Muli"/>
                <a:sym typeface="Muli"/>
              </a:rPr>
              <a:t>H</a:t>
            </a:r>
            <a:r>
              <a:rPr lang="en" sz="1100" i="1" baseline="-25000">
                <a:latin typeface="Muli"/>
                <a:ea typeface="Muli"/>
                <a:cs typeface="Muli"/>
                <a:sym typeface="Muli"/>
              </a:rPr>
              <a:t>mix</a:t>
            </a:r>
            <a:r>
              <a:rPr lang="en" sz="1100" i="1">
                <a:latin typeface="Muli"/>
                <a:ea typeface="Muli"/>
                <a:cs typeface="Muli"/>
                <a:sym typeface="Muli"/>
              </a:rPr>
              <a:t>(</a:t>
            </a:r>
            <a:r>
              <a:rPr lang="en" sz="1100">
                <a:latin typeface="Muli"/>
                <a:ea typeface="Muli"/>
                <a:cs typeface="Muli"/>
                <a:sym typeface="Muli"/>
              </a:rPr>
              <a:t>𝑥</a:t>
            </a:r>
            <a:r>
              <a:rPr lang="en" sz="1100" i="1">
                <a:latin typeface="Muli"/>
                <a:ea typeface="Muli"/>
                <a:cs typeface="Muli"/>
                <a:sym typeface="Muli"/>
              </a:rPr>
              <a:t>)</a:t>
            </a:r>
            <a:r>
              <a:rPr lang="en" sz="1100">
                <a:latin typeface="Muli"/>
                <a:ea typeface="Muli"/>
                <a:cs typeface="Muli"/>
                <a:sym typeface="Muli"/>
              </a:rPr>
              <a:t> + 𝜌(𝑥)</a:t>
            </a:r>
            <a:endParaRPr sz="1100"/>
          </a:p>
        </p:txBody>
      </p:sp>
      <p:sp>
        <p:nvSpPr>
          <p:cNvPr id="333" name="Google Shape;333;p51"/>
          <p:cNvSpPr txBox="1"/>
          <p:nvPr/>
        </p:nvSpPr>
        <p:spPr>
          <a:xfrm>
            <a:off x="776185" y="1518096"/>
            <a:ext cx="12762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100">
                <a:latin typeface="Muli"/>
                <a:ea typeface="Muli"/>
                <a:cs typeface="Muli"/>
                <a:sym typeface="Muli"/>
              </a:rPr>
              <a:t>openff-1.0.0</a:t>
            </a:r>
            <a:endParaRPr sz="1100">
              <a:latin typeface="Muli"/>
              <a:ea typeface="Muli"/>
              <a:cs typeface="Muli"/>
              <a:sym typeface="Muli"/>
            </a:endParaRPr>
          </a:p>
        </p:txBody>
      </p:sp>
      <p:grpSp>
        <p:nvGrpSpPr>
          <p:cNvPr id="334" name="Google Shape;334;p51"/>
          <p:cNvGrpSpPr/>
          <p:nvPr/>
        </p:nvGrpSpPr>
        <p:grpSpPr>
          <a:xfrm>
            <a:off x="487378" y="3623355"/>
            <a:ext cx="1286393" cy="295534"/>
            <a:chOff x="2309175" y="4030450"/>
            <a:chExt cx="1326725" cy="304800"/>
          </a:xfrm>
        </p:grpSpPr>
        <p:sp>
          <p:nvSpPr>
            <p:cNvPr id="335" name="Google Shape;335;p51"/>
            <p:cNvSpPr txBox="1"/>
            <p:nvPr/>
          </p:nvSpPr>
          <p:spPr>
            <a:xfrm>
              <a:off x="2371700" y="4030450"/>
              <a:ext cx="1264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015581"/>
                  </a:solidFill>
                  <a:latin typeface="Muli"/>
                  <a:ea typeface="Muli"/>
                  <a:cs typeface="Muli"/>
                  <a:sym typeface="Muli"/>
                </a:rPr>
                <a:t>alcohol + ester</a:t>
              </a:r>
              <a:endParaRPr sz="1000" b="1">
                <a:solidFill>
                  <a:srgbClr val="015581"/>
                </a:solidFill>
                <a:latin typeface="Muli"/>
                <a:ea typeface="Muli"/>
                <a:cs typeface="Muli"/>
                <a:sym typeface="Muli"/>
              </a:endParaRPr>
            </a:p>
          </p:txBody>
        </p:sp>
        <p:sp>
          <p:nvSpPr>
            <p:cNvPr id="336" name="Google Shape;336;p51"/>
            <p:cNvSpPr/>
            <p:nvPr/>
          </p:nvSpPr>
          <p:spPr>
            <a:xfrm>
              <a:off x="2309175" y="4147671"/>
              <a:ext cx="114900" cy="114900"/>
            </a:xfrm>
            <a:prstGeom prst="ellipse">
              <a:avLst/>
            </a:prstGeom>
            <a:solidFill>
              <a:srgbClr val="4DA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15581"/>
                </a:solidFill>
              </a:endParaRPr>
            </a:p>
          </p:txBody>
        </p:sp>
      </p:grpSp>
      <p:grpSp>
        <p:nvGrpSpPr>
          <p:cNvPr id="337" name="Google Shape;337;p51"/>
          <p:cNvGrpSpPr/>
          <p:nvPr/>
        </p:nvGrpSpPr>
        <p:grpSpPr>
          <a:xfrm>
            <a:off x="1601120" y="3623354"/>
            <a:ext cx="1276963" cy="295534"/>
            <a:chOff x="3787050" y="3940750"/>
            <a:chExt cx="1317000" cy="304800"/>
          </a:xfrm>
        </p:grpSpPr>
        <p:sp>
          <p:nvSpPr>
            <p:cNvPr id="338" name="Google Shape;338;p51"/>
            <p:cNvSpPr txBox="1"/>
            <p:nvPr/>
          </p:nvSpPr>
          <p:spPr>
            <a:xfrm>
              <a:off x="3839850" y="3940750"/>
              <a:ext cx="1264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015581"/>
                  </a:solidFill>
                  <a:latin typeface="Muli"/>
                  <a:ea typeface="Muli"/>
                  <a:cs typeface="Muli"/>
                  <a:sym typeface="Muli"/>
                </a:rPr>
                <a:t>alcohol + ketone</a:t>
              </a:r>
              <a:endParaRPr sz="1000" b="1">
                <a:solidFill>
                  <a:srgbClr val="015581"/>
                </a:solidFill>
                <a:latin typeface="Muli"/>
                <a:ea typeface="Muli"/>
                <a:cs typeface="Muli"/>
                <a:sym typeface="Muli"/>
              </a:endParaRPr>
            </a:p>
          </p:txBody>
        </p:sp>
        <p:sp>
          <p:nvSpPr>
            <p:cNvPr id="339" name="Google Shape;339;p51"/>
            <p:cNvSpPr/>
            <p:nvPr/>
          </p:nvSpPr>
          <p:spPr>
            <a:xfrm>
              <a:off x="3787050" y="4054938"/>
              <a:ext cx="114900" cy="114900"/>
            </a:xfrm>
            <a:prstGeom prst="ellipse">
              <a:avLst/>
            </a:prstGeom>
            <a:solidFill>
              <a:srgbClr val="FF7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15581"/>
                </a:solidFill>
              </a:endParaRPr>
            </a:p>
          </p:txBody>
        </p:sp>
      </p:grpSp>
      <p:sp>
        <p:nvSpPr>
          <p:cNvPr id="340" name="Google Shape;340;p51"/>
          <p:cNvSpPr txBox="1"/>
          <p:nvPr/>
        </p:nvSpPr>
        <p:spPr>
          <a:xfrm>
            <a:off x="663472" y="3309926"/>
            <a:ext cx="13683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000" i="1">
                <a:latin typeface="Muli"/>
                <a:ea typeface="Muli"/>
                <a:cs typeface="Muli"/>
                <a:sym typeface="Muli"/>
              </a:rPr>
              <a:t>Estimated H</a:t>
            </a:r>
            <a:r>
              <a:rPr lang="en" sz="1000" i="1" baseline="-25000">
                <a:latin typeface="Muli"/>
                <a:ea typeface="Muli"/>
                <a:cs typeface="Muli"/>
                <a:sym typeface="Muli"/>
              </a:rPr>
              <a:t>mix</a:t>
            </a:r>
            <a:endParaRPr sz="1000"/>
          </a:p>
        </p:txBody>
      </p:sp>
      <p:sp>
        <p:nvSpPr>
          <p:cNvPr id="341" name="Google Shape;341;p51"/>
          <p:cNvSpPr txBox="1"/>
          <p:nvPr/>
        </p:nvSpPr>
        <p:spPr>
          <a:xfrm rot="-5400000">
            <a:off x="-187625" y="2257271"/>
            <a:ext cx="1368300" cy="485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320"/>
              </a:spcBef>
              <a:spcAft>
                <a:spcPts val="0"/>
              </a:spcAft>
              <a:buNone/>
            </a:pPr>
            <a:r>
              <a:rPr lang="en" sz="1000" i="1">
                <a:latin typeface="Muli"/>
                <a:ea typeface="Muli"/>
                <a:cs typeface="Muli"/>
                <a:sym typeface="Muli"/>
              </a:rPr>
              <a:t>Experimental H</a:t>
            </a:r>
            <a:r>
              <a:rPr lang="en" sz="1000" i="1" baseline="-25000">
                <a:latin typeface="Muli"/>
                <a:ea typeface="Muli"/>
                <a:cs typeface="Muli"/>
                <a:sym typeface="Muli"/>
              </a:rPr>
              <a:t>mix</a:t>
            </a:r>
            <a:endParaRPr sz="1000" baseline="-25000"/>
          </a:p>
        </p:txBody>
      </p:sp>
      <p:sp>
        <p:nvSpPr>
          <p:cNvPr id="342" name="Google Shape;342;p51"/>
          <p:cNvSpPr txBox="1"/>
          <p:nvPr/>
        </p:nvSpPr>
        <p:spPr>
          <a:xfrm>
            <a:off x="2375942" y="3309926"/>
            <a:ext cx="13683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000" i="1">
                <a:latin typeface="Muli"/>
                <a:ea typeface="Muli"/>
                <a:cs typeface="Muli"/>
                <a:sym typeface="Muli"/>
              </a:rPr>
              <a:t>Estimated H</a:t>
            </a:r>
            <a:r>
              <a:rPr lang="en" sz="1000" i="1" baseline="-25000">
                <a:latin typeface="Muli"/>
                <a:ea typeface="Muli"/>
                <a:cs typeface="Muli"/>
                <a:sym typeface="Muli"/>
              </a:rPr>
              <a:t>mix</a:t>
            </a:r>
            <a:endParaRPr sz="1000"/>
          </a:p>
        </p:txBody>
      </p:sp>
      <p:pic>
        <p:nvPicPr>
          <p:cNvPr id="343" name="Google Shape;343;p51"/>
          <p:cNvPicPr preferRelativeResize="0"/>
          <p:nvPr/>
        </p:nvPicPr>
        <p:blipFill rotWithShape="1">
          <a:blip r:embed="rId4">
            <a:alphaModFix/>
          </a:blip>
          <a:srcRect t="13078" b="11146"/>
          <a:stretch/>
        </p:blipFill>
        <p:spPr>
          <a:xfrm>
            <a:off x="997125" y="4013551"/>
            <a:ext cx="1983114" cy="615599"/>
          </a:xfrm>
          <a:prstGeom prst="rect">
            <a:avLst/>
          </a:prstGeom>
          <a:noFill/>
          <a:ln>
            <a:noFill/>
          </a:ln>
        </p:spPr>
      </p:pic>
      <p:sp>
        <p:nvSpPr>
          <p:cNvPr id="344" name="Google Shape;344;p51"/>
          <p:cNvSpPr txBox="1"/>
          <p:nvPr/>
        </p:nvSpPr>
        <p:spPr>
          <a:xfrm>
            <a:off x="86275" y="864900"/>
            <a:ext cx="4159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15581"/>
                </a:solidFill>
              </a:rPr>
              <a:t>PREVIOUS STUDY SHOWS FITTING TO H</a:t>
            </a:r>
            <a:r>
              <a:rPr lang="en" baseline="-25000">
                <a:solidFill>
                  <a:srgbClr val="015581"/>
                </a:solidFill>
              </a:rPr>
              <a:t>MIX</a:t>
            </a:r>
            <a:r>
              <a:rPr lang="en">
                <a:solidFill>
                  <a:srgbClr val="015581"/>
                </a:solidFill>
              </a:rPr>
              <a:t> RESOLVES SYSTEMATIC ERRORS</a:t>
            </a:r>
            <a:endParaRPr>
              <a:solidFill>
                <a:srgbClr val="015581"/>
              </a:solidFill>
            </a:endParaRPr>
          </a:p>
        </p:txBody>
      </p:sp>
      <p:pic>
        <p:nvPicPr>
          <p:cNvPr id="345" name="Google Shape;345;p51"/>
          <p:cNvPicPr preferRelativeResize="0"/>
          <p:nvPr/>
        </p:nvPicPr>
        <p:blipFill rotWithShape="1">
          <a:blip r:embed="rId5">
            <a:alphaModFix/>
          </a:blip>
          <a:srcRect l="11339" t="3866" b="45325"/>
          <a:stretch/>
        </p:blipFill>
        <p:spPr>
          <a:xfrm>
            <a:off x="4731725" y="1499825"/>
            <a:ext cx="1151625" cy="2143851"/>
          </a:xfrm>
          <a:prstGeom prst="rect">
            <a:avLst/>
          </a:prstGeom>
          <a:noFill/>
          <a:ln>
            <a:noFill/>
          </a:ln>
        </p:spPr>
      </p:pic>
      <p:pic>
        <p:nvPicPr>
          <p:cNvPr id="346" name="Google Shape;346;p51"/>
          <p:cNvPicPr preferRelativeResize="0"/>
          <p:nvPr/>
        </p:nvPicPr>
        <p:blipFill rotWithShape="1">
          <a:blip r:embed="rId6">
            <a:alphaModFix/>
          </a:blip>
          <a:srcRect t="78562"/>
          <a:stretch/>
        </p:blipFill>
        <p:spPr>
          <a:xfrm>
            <a:off x="4528800" y="3679571"/>
            <a:ext cx="1430075" cy="596125"/>
          </a:xfrm>
          <a:prstGeom prst="rect">
            <a:avLst/>
          </a:prstGeom>
          <a:noFill/>
          <a:ln>
            <a:noFill/>
          </a:ln>
        </p:spPr>
      </p:pic>
      <p:sp>
        <p:nvSpPr>
          <p:cNvPr id="347" name="Google Shape;347;p51"/>
          <p:cNvSpPr txBox="1"/>
          <p:nvPr/>
        </p:nvSpPr>
        <p:spPr>
          <a:xfrm>
            <a:off x="7337638" y="1185600"/>
            <a:ext cx="1784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15581"/>
                </a:solidFill>
                <a:latin typeface="Muli"/>
                <a:ea typeface="Muli"/>
                <a:cs typeface="Muli"/>
                <a:sym typeface="Muli"/>
              </a:rPr>
              <a:t>Non-aq. -&gt; aq. ΔG</a:t>
            </a:r>
            <a:r>
              <a:rPr lang="en" sz="1100" b="1" baseline="-25000">
                <a:solidFill>
                  <a:srgbClr val="015581"/>
                </a:solidFill>
                <a:latin typeface="Muli"/>
                <a:ea typeface="Muli"/>
                <a:cs typeface="Muli"/>
                <a:sym typeface="Muli"/>
              </a:rPr>
              <a:t>trans</a:t>
            </a:r>
            <a:endParaRPr sz="1100" b="1" baseline="-25000">
              <a:solidFill>
                <a:srgbClr val="015581"/>
              </a:solidFill>
              <a:latin typeface="Muli"/>
              <a:ea typeface="Muli"/>
              <a:cs typeface="Muli"/>
              <a:sym typeface="Muli"/>
            </a:endParaRPr>
          </a:p>
        </p:txBody>
      </p:sp>
      <p:sp>
        <p:nvSpPr>
          <p:cNvPr id="348" name="Google Shape;348;p51"/>
          <p:cNvSpPr txBox="1"/>
          <p:nvPr/>
        </p:nvSpPr>
        <p:spPr>
          <a:xfrm>
            <a:off x="4495800" y="1185600"/>
            <a:ext cx="1496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015581"/>
                </a:solidFill>
                <a:latin typeface="Muli"/>
                <a:ea typeface="Muli"/>
                <a:cs typeface="Muli"/>
                <a:sym typeface="Muli"/>
              </a:rPr>
              <a:t>Non- aq. ΔG</a:t>
            </a:r>
            <a:r>
              <a:rPr lang="en" sz="1100" b="1" baseline="-25000">
                <a:solidFill>
                  <a:srgbClr val="015581"/>
                </a:solidFill>
                <a:latin typeface="Muli"/>
                <a:ea typeface="Muli"/>
                <a:cs typeface="Muli"/>
                <a:sym typeface="Muli"/>
              </a:rPr>
              <a:t>solv</a:t>
            </a:r>
            <a:endParaRPr sz="1100" b="1" baseline="-25000">
              <a:solidFill>
                <a:srgbClr val="015581"/>
              </a:solidFill>
              <a:latin typeface="Muli"/>
              <a:ea typeface="Muli"/>
              <a:cs typeface="Muli"/>
              <a:sym typeface="Muli"/>
            </a:endParaRPr>
          </a:p>
        </p:txBody>
      </p:sp>
      <p:sp>
        <p:nvSpPr>
          <p:cNvPr id="349" name="Google Shape;349;p51"/>
          <p:cNvSpPr txBox="1"/>
          <p:nvPr/>
        </p:nvSpPr>
        <p:spPr>
          <a:xfrm>
            <a:off x="5988664" y="1185600"/>
            <a:ext cx="1430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15581"/>
                </a:solidFill>
                <a:latin typeface="Muli"/>
                <a:ea typeface="Muli"/>
                <a:cs typeface="Muli"/>
                <a:sym typeface="Muli"/>
              </a:rPr>
              <a:t>aq. ΔG</a:t>
            </a:r>
            <a:r>
              <a:rPr lang="en" sz="1100" b="1" baseline="-25000">
                <a:solidFill>
                  <a:srgbClr val="015581"/>
                </a:solidFill>
                <a:latin typeface="Muli"/>
                <a:ea typeface="Muli"/>
                <a:cs typeface="Muli"/>
                <a:sym typeface="Muli"/>
              </a:rPr>
              <a:t>solv</a:t>
            </a:r>
            <a:endParaRPr sz="1100" b="1" baseline="-25000">
              <a:solidFill>
                <a:srgbClr val="015581"/>
              </a:solidFill>
              <a:latin typeface="Muli"/>
              <a:ea typeface="Muli"/>
              <a:cs typeface="Muli"/>
              <a:sym typeface="Muli"/>
            </a:endParaRPr>
          </a:p>
        </p:txBody>
      </p:sp>
      <p:sp>
        <p:nvSpPr>
          <p:cNvPr id="350" name="Google Shape;350;p51"/>
          <p:cNvSpPr txBox="1"/>
          <p:nvPr/>
        </p:nvSpPr>
        <p:spPr>
          <a:xfrm rot="-5400000">
            <a:off x="3905550" y="2465003"/>
            <a:ext cx="133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uli"/>
                <a:ea typeface="Muli"/>
                <a:cs typeface="Muli"/>
                <a:sym typeface="Muli"/>
              </a:rPr>
              <a:t>RMSE kJ / mol</a:t>
            </a:r>
            <a:endParaRPr sz="900" baseline="-25000">
              <a:latin typeface="Muli"/>
              <a:ea typeface="Muli"/>
              <a:cs typeface="Muli"/>
              <a:sym typeface="Muli"/>
            </a:endParaRPr>
          </a:p>
        </p:txBody>
      </p:sp>
      <p:pic>
        <p:nvPicPr>
          <p:cNvPr id="351" name="Google Shape;351;p51"/>
          <p:cNvPicPr preferRelativeResize="0"/>
          <p:nvPr/>
        </p:nvPicPr>
        <p:blipFill rotWithShape="1">
          <a:blip r:embed="rId6">
            <a:alphaModFix/>
          </a:blip>
          <a:srcRect l="11964"/>
          <a:stretch/>
        </p:blipFill>
        <p:spPr>
          <a:xfrm>
            <a:off x="7533550" y="1525725"/>
            <a:ext cx="1258925" cy="2780750"/>
          </a:xfrm>
          <a:prstGeom prst="rect">
            <a:avLst/>
          </a:prstGeom>
          <a:noFill/>
          <a:ln>
            <a:noFill/>
          </a:ln>
        </p:spPr>
      </p:pic>
      <p:pic>
        <p:nvPicPr>
          <p:cNvPr id="352" name="Google Shape;352;p51"/>
          <p:cNvPicPr preferRelativeResize="0"/>
          <p:nvPr/>
        </p:nvPicPr>
        <p:blipFill rotWithShape="1">
          <a:blip r:embed="rId7">
            <a:alphaModFix/>
          </a:blip>
          <a:srcRect l="11339" t="3703" b="46584"/>
          <a:stretch/>
        </p:blipFill>
        <p:spPr>
          <a:xfrm>
            <a:off x="6127902" y="1499825"/>
            <a:ext cx="1151625" cy="2143850"/>
          </a:xfrm>
          <a:prstGeom prst="rect">
            <a:avLst/>
          </a:prstGeom>
          <a:noFill/>
          <a:ln>
            <a:noFill/>
          </a:ln>
        </p:spPr>
      </p:pic>
      <p:pic>
        <p:nvPicPr>
          <p:cNvPr id="353" name="Google Shape;353;p51"/>
          <p:cNvPicPr preferRelativeResize="0"/>
          <p:nvPr/>
        </p:nvPicPr>
        <p:blipFill rotWithShape="1">
          <a:blip r:embed="rId6">
            <a:alphaModFix/>
          </a:blip>
          <a:srcRect t="78562"/>
          <a:stretch/>
        </p:blipFill>
        <p:spPr>
          <a:xfrm>
            <a:off x="5912476" y="3679571"/>
            <a:ext cx="1430075" cy="59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360" name="Google Shape;360;p52"/>
          <p:cNvSpPr txBox="1">
            <a:spLocks noGrp="1"/>
          </p:cNvSpPr>
          <p:nvPr>
            <p:ph type="body" idx="1"/>
          </p:nvPr>
        </p:nvSpPr>
        <p:spPr>
          <a:xfrm>
            <a:off x="189950" y="944958"/>
            <a:ext cx="8305800" cy="8193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b="1">
                <a:solidFill>
                  <a:schemeClr val="accent1"/>
                </a:solidFill>
              </a:rPr>
              <a:t>SAGE</a:t>
            </a:r>
            <a:r>
              <a:rPr lang="en"/>
              <a:t> showed excellent performance when benchmarked against the </a:t>
            </a:r>
            <a:r>
              <a:rPr lang="en" b="1">
                <a:solidFill>
                  <a:schemeClr val="accent1"/>
                </a:solidFill>
              </a:rPr>
              <a:t>Public</a:t>
            </a:r>
            <a:r>
              <a:rPr lang="en"/>
              <a:t> </a:t>
            </a:r>
            <a:r>
              <a:rPr lang="en">
                <a:latin typeface="Roboto Mono Light"/>
                <a:ea typeface="Roboto Mono Light"/>
                <a:cs typeface="Roboto Mono Light"/>
                <a:sym typeface="Roboto Mono Light"/>
              </a:rPr>
              <a:t>OpenFF Industry Benchmark Season 1 v1.0</a:t>
            </a:r>
            <a:endParaRPr>
              <a:latin typeface="Roboto Mono Light"/>
              <a:ea typeface="Roboto Mono Light"/>
              <a:cs typeface="Roboto Mono Light"/>
              <a:sym typeface="Roboto Mono Light"/>
            </a:endParaRPr>
          </a:p>
        </p:txBody>
      </p:sp>
      <p:sp>
        <p:nvSpPr>
          <p:cNvPr id="361" name="Google Shape;361;p52"/>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Automated benchmarking with industry has been great, indicates progress relative to QM</a:t>
            </a:r>
            <a:endParaRPr/>
          </a:p>
        </p:txBody>
      </p:sp>
      <p:pic>
        <p:nvPicPr>
          <p:cNvPr id="362" name="Google Shape;362;p52"/>
          <p:cNvPicPr preferRelativeResize="0"/>
          <p:nvPr/>
        </p:nvPicPr>
        <p:blipFill>
          <a:blip r:embed="rId3">
            <a:alphaModFix/>
          </a:blip>
          <a:stretch>
            <a:fillRect/>
          </a:stretch>
        </p:blipFill>
        <p:spPr>
          <a:xfrm>
            <a:off x="600063" y="1764248"/>
            <a:ext cx="3657601" cy="1550823"/>
          </a:xfrm>
          <a:prstGeom prst="rect">
            <a:avLst/>
          </a:prstGeom>
          <a:noFill/>
          <a:ln>
            <a:noFill/>
          </a:ln>
        </p:spPr>
      </p:pic>
      <p:pic>
        <p:nvPicPr>
          <p:cNvPr id="363" name="Google Shape;363;p52"/>
          <p:cNvPicPr preferRelativeResize="0"/>
          <p:nvPr/>
        </p:nvPicPr>
        <p:blipFill>
          <a:blip r:embed="rId4">
            <a:alphaModFix/>
          </a:blip>
          <a:stretch>
            <a:fillRect/>
          </a:stretch>
        </p:blipFill>
        <p:spPr>
          <a:xfrm>
            <a:off x="2324088" y="3220966"/>
            <a:ext cx="3657601" cy="1540379"/>
          </a:xfrm>
          <a:prstGeom prst="rect">
            <a:avLst/>
          </a:prstGeom>
          <a:noFill/>
          <a:ln>
            <a:noFill/>
          </a:ln>
        </p:spPr>
      </p:pic>
      <p:pic>
        <p:nvPicPr>
          <p:cNvPr id="364" name="Google Shape;364;p52"/>
          <p:cNvPicPr preferRelativeResize="0"/>
          <p:nvPr/>
        </p:nvPicPr>
        <p:blipFill>
          <a:blip r:embed="rId5">
            <a:alphaModFix/>
          </a:blip>
          <a:stretch>
            <a:fillRect/>
          </a:stretch>
        </p:blipFill>
        <p:spPr>
          <a:xfrm>
            <a:off x="4486263" y="1728216"/>
            <a:ext cx="3657601" cy="1540379"/>
          </a:xfrm>
          <a:prstGeom prst="rect">
            <a:avLst/>
          </a:prstGeom>
          <a:noFill/>
          <a:ln>
            <a:noFill/>
          </a:ln>
        </p:spPr>
      </p:pic>
      <p:sp>
        <p:nvSpPr>
          <p:cNvPr id="365" name="Google Shape;365;p52"/>
          <p:cNvSpPr txBox="1"/>
          <p:nvPr/>
        </p:nvSpPr>
        <p:spPr>
          <a:xfrm>
            <a:off x="6057900" y="4355475"/>
            <a:ext cx="316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Muli"/>
                <a:ea typeface="Muli"/>
                <a:cs typeface="Muli"/>
                <a:sym typeface="Muli"/>
              </a:rPr>
              <a:t>* 95% bootstrapped confidence intervals</a:t>
            </a:r>
            <a:endParaRPr sz="1200">
              <a:solidFill>
                <a:srgbClr val="666666"/>
              </a:solidFill>
              <a:latin typeface="Muli"/>
              <a:ea typeface="Muli"/>
              <a:cs typeface="Muli"/>
              <a:sym typeface="Mul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3"/>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372" name="Google Shape;372;p53"/>
          <p:cNvSpPr txBox="1">
            <a:spLocks noGrp="1"/>
          </p:cNvSpPr>
          <p:nvPr>
            <p:ph type="body" idx="1"/>
          </p:nvPr>
        </p:nvSpPr>
        <p:spPr>
          <a:xfrm>
            <a:off x="182875" y="1051553"/>
            <a:ext cx="8305800" cy="4536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a:t>We viewed this originally as a linear, planned process</a:t>
            </a:r>
            <a:endParaRPr>
              <a:latin typeface="Roboto Mono Light"/>
              <a:ea typeface="Roboto Mono Light"/>
              <a:cs typeface="Roboto Mono Light"/>
              <a:sym typeface="Roboto Mono Light"/>
            </a:endParaRPr>
          </a:p>
        </p:txBody>
      </p:sp>
      <p:sp>
        <p:nvSpPr>
          <p:cNvPr id="373" name="Google Shape;373;p53"/>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The process works, and it’s changing how we think about building force fields</a:t>
            </a:r>
            <a:endParaRPr/>
          </a:p>
        </p:txBody>
      </p:sp>
      <p:pic>
        <p:nvPicPr>
          <p:cNvPr id="374" name="Google Shape;374;p53"/>
          <p:cNvPicPr preferRelativeResize="0"/>
          <p:nvPr/>
        </p:nvPicPr>
        <p:blipFill>
          <a:blip r:embed="rId3">
            <a:alphaModFix/>
          </a:blip>
          <a:stretch>
            <a:fillRect/>
          </a:stretch>
        </p:blipFill>
        <p:spPr>
          <a:xfrm>
            <a:off x="550500" y="1505151"/>
            <a:ext cx="542725" cy="864500"/>
          </a:xfrm>
          <a:prstGeom prst="rect">
            <a:avLst/>
          </a:prstGeom>
          <a:noFill/>
          <a:ln>
            <a:noFill/>
          </a:ln>
        </p:spPr>
      </p:pic>
      <p:pic>
        <p:nvPicPr>
          <p:cNvPr id="375" name="Google Shape;375;p53"/>
          <p:cNvPicPr preferRelativeResize="0"/>
          <p:nvPr/>
        </p:nvPicPr>
        <p:blipFill rotWithShape="1">
          <a:blip r:embed="rId4">
            <a:alphaModFix/>
          </a:blip>
          <a:srcRect b="44726"/>
          <a:stretch/>
        </p:blipFill>
        <p:spPr>
          <a:xfrm>
            <a:off x="3897175" y="1633475"/>
            <a:ext cx="1115646" cy="607849"/>
          </a:xfrm>
          <a:prstGeom prst="rect">
            <a:avLst/>
          </a:prstGeom>
          <a:noFill/>
          <a:ln>
            <a:noFill/>
          </a:ln>
        </p:spPr>
      </p:pic>
      <p:pic>
        <p:nvPicPr>
          <p:cNvPr id="376" name="Google Shape;376;p53"/>
          <p:cNvPicPr preferRelativeResize="0"/>
          <p:nvPr/>
        </p:nvPicPr>
        <p:blipFill rotWithShape="1">
          <a:blip r:embed="rId5">
            <a:alphaModFix/>
          </a:blip>
          <a:srcRect/>
          <a:stretch/>
        </p:blipFill>
        <p:spPr>
          <a:xfrm>
            <a:off x="2874700" y="1679125"/>
            <a:ext cx="516550" cy="516550"/>
          </a:xfrm>
          <a:prstGeom prst="rect">
            <a:avLst/>
          </a:prstGeom>
          <a:noFill/>
          <a:ln>
            <a:noFill/>
          </a:ln>
        </p:spPr>
      </p:pic>
      <p:pic>
        <p:nvPicPr>
          <p:cNvPr id="377" name="Google Shape;377;p53"/>
          <p:cNvPicPr preferRelativeResize="0"/>
          <p:nvPr/>
        </p:nvPicPr>
        <p:blipFill rotWithShape="1">
          <a:blip r:embed="rId6">
            <a:alphaModFix/>
          </a:blip>
          <a:srcRect/>
          <a:stretch/>
        </p:blipFill>
        <p:spPr>
          <a:xfrm>
            <a:off x="1659299" y="1587825"/>
            <a:ext cx="648606" cy="819300"/>
          </a:xfrm>
          <a:prstGeom prst="rect">
            <a:avLst/>
          </a:prstGeom>
          <a:noFill/>
          <a:ln>
            <a:noFill/>
          </a:ln>
        </p:spPr>
      </p:pic>
      <p:sp>
        <p:nvSpPr>
          <p:cNvPr id="378" name="Google Shape;378;p53"/>
          <p:cNvSpPr/>
          <p:nvPr/>
        </p:nvSpPr>
        <p:spPr>
          <a:xfrm>
            <a:off x="2288000" y="1804650"/>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3526575" y="1804650"/>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3"/>
          <p:cNvSpPr txBox="1"/>
          <p:nvPr/>
        </p:nvSpPr>
        <p:spPr>
          <a:xfrm>
            <a:off x="4268500" y="1752750"/>
            <a:ext cx="410100" cy="369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320"/>
              </a:spcBef>
              <a:spcAft>
                <a:spcPts val="0"/>
              </a:spcAft>
              <a:buNone/>
            </a:pPr>
            <a:r>
              <a:rPr lang="en" sz="1200">
                <a:solidFill>
                  <a:schemeClr val="dk1"/>
                </a:solidFill>
                <a:latin typeface="Muli"/>
                <a:ea typeface="Muli"/>
                <a:cs typeface="Muli"/>
                <a:sym typeface="Muli"/>
              </a:rPr>
              <a:t>FF</a:t>
            </a:r>
            <a:endParaRPr sz="1200"/>
          </a:p>
        </p:txBody>
      </p:sp>
      <p:sp>
        <p:nvSpPr>
          <p:cNvPr id="381" name="Google Shape;381;p53"/>
          <p:cNvSpPr txBox="1"/>
          <p:nvPr/>
        </p:nvSpPr>
        <p:spPr>
          <a:xfrm>
            <a:off x="2555175" y="2080225"/>
            <a:ext cx="1155600" cy="369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320"/>
              </a:spcBef>
              <a:spcAft>
                <a:spcPts val="0"/>
              </a:spcAft>
              <a:buNone/>
            </a:pPr>
            <a:r>
              <a:rPr lang="en" sz="1200">
                <a:solidFill>
                  <a:schemeClr val="dk1"/>
                </a:solidFill>
                <a:latin typeface="Muli"/>
                <a:ea typeface="Muli"/>
                <a:cs typeface="Muli"/>
                <a:sym typeface="Muli"/>
              </a:rPr>
              <a:t>ForceBalance</a:t>
            </a:r>
            <a:endParaRPr sz="1200"/>
          </a:p>
        </p:txBody>
      </p:sp>
      <p:pic>
        <p:nvPicPr>
          <p:cNvPr id="382" name="Google Shape;382;p53"/>
          <p:cNvPicPr preferRelativeResize="0"/>
          <p:nvPr/>
        </p:nvPicPr>
        <p:blipFill>
          <a:blip r:embed="rId7">
            <a:alphaModFix/>
          </a:blip>
          <a:stretch>
            <a:fillRect/>
          </a:stretch>
        </p:blipFill>
        <p:spPr>
          <a:xfrm>
            <a:off x="5442350" y="1527752"/>
            <a:ext cx="819300" cy="819300"/>
          </a:xfrm>
          <a:prstGeom prst="rect">
            <a:avLst/>
          </a:prstGeom>
          <a:noFill/>
          <a:ln>
            <a:noFill/>
          </a:ln>
        </p:spPr>
      </p:pic>
      <p:sp>
        <p:nvSpPr>
          <p:cNvPr id="383" name="Google Shape;383;p53"/>
          <p:cNvSpPr/>
          <p:nvPr/>
        </p:nvSpPr>
        <p:spPr>
          <a:xfrm>
            <a:off x="4835750" y="1788425"/>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3"/>
          <p:cNvSpPr txBox="1"/>
          <p:nvPr/>
        </p:nvSpPr>
        <p:spPr>
          <a:xfrm>
            <a:off x="5563125" y="2308825"/>
            <a:ext cx="516600" cy="369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320"/>
              </a:spcBef>
              <a:spcAft>
                <a:spcPts val="0"/>
              </a:spcAft>
              <a:buNone/>
            </a:pPr>
            <a:r>
              <a:rPr lang="en" sz="1200">
                <a:solidFill>
                  <a:schemeClr val="dk1"/>
                </a:solidFill>
                <a:latin typeface="Muli"/>
                <a:ea typeface="Muli"/>
                <a:cs typeface="Muli"/>
                <a:sym typeface="Muli"/>
              </a:rPr>
              <a:t>Test</a:t>
            </a:r>
            <a:endParaRPr sz="1200"/>
          </a:p>
        </p:txBody>
      </p:sp>
      <p:pic>
        <p:nvPicPr>
          <p:cNvPr id="385" name="Google Shape;385;p53"/>
          <p:cNvPicPr preferRelativeResize="0"/>
          <p:nvPr/>
        </p:nvPicPr>
        <p:blipFill>
          <a:blip r:embed="rId8">
            <a:alphaModFix/>
          </a:blip>
          <a:stretch>
            <a:fillRect/>
          </a:stretch>
        </p:blipFill>
        <p:spPr>
          <a:xfrm>
            <a:off x="6974950" y="1347263"/>
            <a:ext cx="1723124" cy="1147825"/>
          </a:xfrm>
          <a:prstGeom prst="rect">
            <a:avLst/>
          </a:prstGeom>
          <a:noFill/>
          <a:ln>
            <a:noFill/>
          </a:ln>
        </p:spPr>
      </p:pic>
      <p:sp>
        <p:nvSpPr>
          <p:cNvPr id="386" name="Google Shape;386;p53"/>
          <p:cNvSpPr/>
          <p:nvPr/>
        </p:nvSpPr>
        <p:spPr>
          <a:xfrm>
            <a:off x="6315000" y="1788425"/>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3"/>
          <p:cNvSpPr/>
          <p:nvPr/>
        </p:nvSpPr>
        <p:spPr>
          <a:xfrm>
            <a:off x="1093225" y="1788425"/>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3"/>
          <p:cNvSpPr txBox="1">
            <a:spLocks noGrp="1"/>
          </p:cNvSpPr>
          <p:nvPr>
            <p:ph type="body" idx="1"/>
          </p:nvPr>
        </p:nvSpPr>
        <p:spPr>
          <a:xfrm>
            <a:off x="228600" y="2571753"/>
            <a:ext cx="8305800" cy="4536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a:t>We’re learning it works better as a parallel process where the best ideas may be unexpected and apparent only later</a:t>
            </a:r>
            <a:endParaRPr>
              <a:latin typeface="Roboto Mono Light"/>
              <a:ea typeface="Roboto Mono Light"/>
              <a:cs typeface="Roboto Mono Light"/>
              <a:sym typeface="Roboto Mono Light"/>
            </a:endParaRPr>
          </a:p>
        </p:txBody>
      </p:sp>
      <p:pic>
        <p:nvPicPr>
          <p:cNvPr id="389" name="Google Shape;389;p53"/>
          <p:cNvPicPr preferRelativeResize="0"/>
          <p:nvPr/>
        </p:nvPicPr>
        <p:blipFill>
          <a:blip r:embed="rId9">
            <a:alphaModFix/>
          </a:blip>
          <a:stretch>
            <a:fillRect/>
          </a:stretch>
        </p:blipFill>
        <p:spPr>
          <a:xfrm>
            <a:off x="727450" y="3443151"/>
            <a:ext cx="1617000" cy="1070200"/>
          </a:xfrm>
          <a:prstGeom prst="rect">
            <a:avLst/>
          </a:prstGeom>
          <a:noFill/>
          <a:ln>
            <a:noFill/>
          </a:ln>
        </p:spPr>
      </p:pic>
      <p:sp>
        <p:nvSpPr>
          <p:cNvPr id="390" name="Google Shape;390;p53"/>
          <p:cNvSpPr/>
          <p:nvPr/>
        </p:nvSpPr>
        <p:spPr>
          <a:xfrm>
            <a:off x="2403575" y="3817650"/>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1" name="Google Shape;391;p53"/>
          <p:cNvPicPr preferRelativeResize="0"/>
          <p:nvPr/>
        </p:nvPicPr>
        <p:blipFill>
          <a:blip r:embed="rId7">
            <a:alphaModFix/>
          </a:blip>
          <a:stretch>
            <a:fillRect/>
          </a:stretch>
        </p:blipFill>
        <p:spPr>
          <a:xfrm>
            <a:off x="3010175" y="3632802"/>
            <a:ext cx="819300" cy="819300"/>
          </a:xfrm>
          <a:prstGeom prst="rect">
            <a:avLst/>
          </a:prstGeom>
          <a:noFill/>
          <a:ln>
            <a:noFill/>
          </a:ln>
        </p:spPr>
      </p:pic>
      <p:pic>
        <p:nvPicPr>
          <p:cNvPr id="392" name="Google Shape;392;p53"/>
          <p:cNvPicPr preferRelativeResize="0"/>
          <p:nvPr/>
        </p:nvPicPr>
        <p:blipFill rotWithShape="1">
          <a:blip r:embed="rId6">
            <a:alphaModFix/>
          </a:blip>
          <a:srcRect/>
          <a:stretch/>
        </p:blipFill>
        <p:spPr>
          <a:xfrm>
            <a:off x="4463249" y="3568600"/>
            <a:ext cx="648606" cy="819300"/>
          </a:xfrm>
          <a:prstGeom prst="rect">
            <a:avLst/>
          </a:prstGeom>
          <a:noFill/>
          <a:ln>
            <a:noFill/>
          </a:ln>
        </p:spPr>
      </p:pic>
      <p:sp>
        <p:nvSpPr>
          <p:cNvPr id="393" name="Google Shape;393;p53"/>
          <p:cNvSpPr/>
          <p:nvPr/>
        </p:nvSpPr>
        <p:spPr>
          <a:xfrm>
            <a:off x="5091950" y="3785425"/>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3"/>
          <p:cNvSpPr/>
          <p:nvPr/>
        </p:nvSpPr>
        <p:spPr>
          <a:xfrm>
            <a:off x="6330525" y="3785425"/>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3"/>
          <p:cNvSpPr/>
          <p:nvPr/>
        </p:nvSpPr>
        <p:spPr>
          <a:xfrm>
            <a:off x="3897175" y="3769200"/>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txBox="1"/>
          <p:nvPr/>
        </p:nvSpPr>
        <p:spPr>
          <a:xfrm>
            <a:off x="5809488" y="3686400"/>
            <a:ext cx="410100" cy="431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320"/>
              </a:spcBef>
              <a:spcAft>
                <a:spcPts val="0"/>
              </a:spcAft>
              <a:buNone/>
            </a:pPr>
            <a:r>
              <a:rPr lang="en" sz="1600">
                <a:solidFill>
                  <a:schemeClr val="dk1"/>
                </a:solidFill>
                <a:latin typeface="Muli"/>
                <a:ea typeface="Muli"/>
                <a:cs typeface="Muli"/>
                <a:sym typeface="Muli"/>
              </a:rPr>
              <a:t>...</a:t>
            </a:r>
            <a:endParaRPr sz="1600"/>
          </a:p>
        </p:txBody>
      </p:sp>
      <p:pic>
        <p:nvPicPr>
          <p:cNvPr id="397" name="Google Shape;397;p53"/>
          <p:cNvPicPr preferRelativeResize="0"/>
          <p:nvPr/>
        </p:nvPicPr>
        <p:blipFill>
          <a:blip r:embed="rId8">
            <a:alphaModFix/>
          </a:blip>
          <a:stretch>
            <a:fillRect/>
          </a:stretch>
        </p:blipFill>
        <p:spPr>
          <a:xfrm>
            <a:off x="7019925" y="3304288"/>
            <a:ext cx="1723124" cy="114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4"/>
          <p:cNvSpPr txBox="1">
            <a:spLocks noGrp="1"/>
          </p:cNvSpPr>
          <p:nvPr>
            <p:ph type="body" idx="1"/>
          </p:nvPr>
        </p:nvSpPr>
        <p:spPr>
          <a:xfrm>
            <a:off x="194800" y="1581150"/>
            <a:ext cx="5291700" cy="1194000"/>
          </a:xfrm>
          <a:prstGeom prst="rect">
            <a:avLst/>
          </a:prstGeom>
        </p:spPr>
        <p:txBody>
          <a:bodyPr spcFirstLastPara="1" wrap="square" lIns="91425" tIns="45700" rIns="91425" bIns="45700" anchor="t" anchorCtr="0">
            <a:noAutofit/>
          </a:bodyPr>
          <a:lstStyle/>
          <a:p>
            <a:pPr marL="457200" lvl="0" indent="-317500" algn="just" rtl="0">
              <a:spcBef>
                <a:spcPts val="320"/>
              </a:spcBef>
              <a:spcAft>
                <a:spcPts val="0"/>
              </a:spcAft>
              <a:buSzPts val="1400"/>
              <a:buChar char="●"/>
            </a:pPr>
            <a:r>
              <a:rPr lang="en" sz="1400"/>
              <a:t>Companies including Cresset and OpenEye</a:t>
            </a:r>
            <a:endParaRPr sz="1400"/>
          </a:p>
          <a:p>
            <a:pPr marL="457200" lvl="0" indent="-317500" algn="just" rtl="0">
              <a:spcBef>
                <a:spcPts val="0"/>
              </a:spcBef>
              <a:spcAft>
                <a:spcPts val="0"/>
              </a:spcAft>
              <a:buSzPts val="1400"/>
              <a:buChar char="●"/>
            </a:pPr>
            <a:r>
              <a:rPr lang="en" sz="1400"/>
              <a:t>Collaborators including MoSDeF, Rowley, and Cole labs</a:t>
            </a:r>
            <a:endParaRPr sz="1400"/>
          </a:p>
          <a:p>
            <a:pPr marL="457200" lvl="0" indent="-317500" algn="just" rtl="0">
              <a:spcBef>
                <a:spcPts val="0"/>
              </a:spcBef>
              <a:spcAft>
                <a:spcPts val="0"/>
              </a:spcAft>
              <a:buSzPts val="1400"/>
              <a:buChar char="●"/>
            </a:pPr>
            <a:r>
              <a:rPr lang="en" sz="1400"/>
              <a:t>Unaffiliated groups around the world</a:t>
            </a:r>
            <a:endParaRPr sz="1400"/>
          </a:p>
          <a:p>
            <a:pPr marL="457200" lvl="0" indent="-317500" algn="just" rtl="0">
              <a:spcBef>
                <a:spcPts val="0"/>
              </a:spcBef>
              <a:spcAft>
                <a:spcPts val="0"/>
              </a:spcAft>
              <a:buSzPts val="1400"/>
              <a:buChar char="●"/>
            </a:pPr>
            <a:r>
              <a:rPr lang="en" sz="1400"/>
              <a:t>Strangers on GitHub!</a:t>
            </a:r>
            <a:endParaRPr sz="1400"/>
          </a:p>
        </p:txBody>
      </p:sp>
      <p:sp>
        <p:nvSpPr>
          <p:cNvPr id="403" name="Google Shape;403;p54"/>
          <p:cNvSpPr txBox="1">
            <a:spLocks noGrp="1"/>
          </p:cNvSpPr>
          <p:nvPr>
            <p:ph type="body" idx="2"/>
          </p:nvPr>
        </p:nvSpPr>
        <p:spPr>
          <a:xfrm>
            <a:off x="381000" y="1200150"/>
            <a:ext cx="8305800" cy="381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
              <a:t>Use of OpenFF tools outside the Initiative</a:t>
            </a:r>
            <a:endParaRPr/>
          </a:p>
        </p:txBody>
      </p:sp>
      <p:sp>
        <p:nvSpPr>
          <p:cNvPr id="404" name="Google Shape;404;p54"/>
          <p:cNvSpPr txBox="1">
            <a:spLocks noGrp="1"/>
          </p:cNvSpPr>
          <p:nvPr>
            <p:ph type="title"/>
          </p:nvPr>
        </p:nvSpPr>
        <p:spPr>
          <a:xfrm>
            <a:off x="381000" y="0"/>
            <a:ext cx="28956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Infrastructure</a:t>
            </a:r>
            <a:endParaRPr/>
          </a:p>
        </p:txBody>
      </p:sp>
      <p:sp>
        <p:nvSpPr>
          <p:cNvPr id="405" name="Google Shape;405;p54"/>
          <p:cNvSpPr txBox="1">
            <a:spLocks noGrp="1"/>
          </p:cNvSpPr>
          <p:nvPr>
            <p:ph type="body" idx="3"/>
          </p:nvPr>
        </p:nvSpPr>
        <p:spPr>
          <a:xfrm>
            <a:off x="3276600" y="0"/>
            <a:ext cx="50292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Making it easy to </a:t>
            </a:r>
            <a:r>
              <a:rPr lang="en" b="1"/>
              <a:t>USE </a:t>
            </a:r>
            <a:r>
              <a:rPr lang="en"/>
              <a:t>force fields</a:t>
            </a:r>
            <a:endParaRPr/>
          </a:p>
        </p:txBody>
      </p:sp>
      <p:sp>
        <p:nvSpPr>
          <p:cNvPr id="406" name="Google Shape;406;p54"/>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407" name="Google Shape;407;p54"/>
          <p:cNvPicPr preferRelativeResize="0"/>
          <p:nvPr/>
        </p:nvPicPr>
        <p:blipFill rotWithShape="1">
          <a:blip r:embed="rId3">
            <a:alphaModFix/>
          </a:blip>
          <a:srcRect b="35683"/>
          <a:stretch/>
        </p:blipFill>
        <p:spPr>
          <a:xfrm>
            <a:off x="6792125" y="989000"/>
            <a:ext cx="1194876" cy="462400"/>
          </a:xfrm>
          <a:prstGeom prst="rect">
            <a:avLst/>
          </a:prstGeom>
          <a:noFill/>
          <a:ln>
            <a:noFill/>
          </a:ln>
        </p:spPr>
      </p:pic>
      <p:pic>
        <p:nvPicPr>
          <p:cNvPr id="408" name="Google Shape;408;p54"/>
          <p:cNvPicPr preferRelativeResize="0"/>
          <p:nvPr/>
        </p:nvPicPr>
        <p:blipFill>
          <a:blip r:embed="rId4">
            <a:alphaModFix/>
          </a:blip>
          <a:stretch>
            <a:fillRect/>
          </a:stretch>
        </p:blipFill>
        <p:spPr>
          <a:xfrm>
            <a:off x="5891375" y="1495499"/>
            <a:ext cx="3348851" cy="1112275"/>
          </a:xfrm>
          <a:prstGeom prst="rect">
            <a:avLst/>
          </a:prstGeom>
          <a:noFill/>
          <a:ln>
            <a:noFill/>
          </a:ln>
        </p:spPr>
      </p:pic>
      <p:pic>
        <p:nvPicPr>
          <p:cNvPr id="409" name="Google Shape;409;p54"/>
          <p:cNvPicPr preferRelativeResize="0"/>
          <p:nvPr/>
        </p:nvPicPr>
        <p:blipFill>
          <a:blip r:embed="rId5">
            <a:alphaModFix/>
          </a:blip>
          <a:stretch>
            <a:fillRect/>
          </a:stretch>
        </p:blipFill>
        <p:spPr>
          <a:xfrm>
            <a:off x="3581038" y="3044537"/>
            <a:ext cx="3102174" cy="1620450"/>
          </a:xfrm>
          <a:prstGeom prst="rect">
            <a:avLst/>
          </a:prstGeom>
          <a:noFill/>
          <a:ln>
            <a:noFill/>
          </a:ln>
        </p:spPr>
      </p:pic>
      <p:pic>
        <p:nvPicPr>
          <p:cNvPr id="410" name="Google Shape;410;p54"/>
          <p:cNvPicPr preferRelativeResize="0"/>
          <p:nvPr/>
        </p:nvPicPr>
        <p:blipFill>
          <a:blip r:embed="rId6">
            <a:alphaModFix/>
          </a:blip>
          <a:stretch>
            <a:fillRect/>
          </a:stretch>
        </p:blipFill>
        <p:spPr>
          <a:xfrm>
            <a:off x="194801" y="2980725"/>
            <a:ext cx="3318099" cy="1620476"/>
          </a:xfrm>
          <a:prstGeom prst="rect">
            <a:avLst/>
          </a:prstGeom>
          <a:noFill/>
          <a:ln>
            <a:noFill/>
          </a:ln>
        </p:spPr>
      </p:pic>
      <p:pic>
        <p:nvPicPr>
          <p:cNvPr id="411" name="Google Shape;411;p54"/>
          <p:cNvPicPr preferRelativeResize="0"/>
          <p:nvPr/>
        </p:nvPicPr>
        <p:blipFill>
          <a:blip r:embed="rId7">
            <a:alphaModFix/>
          </a:blip>
          <a:stretch>
            <a:fillRect/>
          </a:stretch>
        </p:blipFill>
        <p:spPr>
          <a:xfrm>
            <a:off x="5241088" y="2737091"/>
            <a:ext cx="3348851" cy="736109"/>
          </a:xfrm>
          <a:prstGeom prst="rect">
            <a:avLst/>
          </a:prstGeom>
          <a:noFill/>
          <a:ln>
            <a:noFill/>
          </a:ln>
        </p:spPr>
      </p:pic>
      <p:pic>
        <p:nvPicPr>
          <p:cNvPr id="412" name="Google Shape;412;p54"/>
          <p:cNvPicPr preferRelativeResize="0"/>
          <p:nvPr/>
        </p:nvPicPr>
        <p:blipFill>
          <a:blip r:embed="rId8">
            <a:alphaModFix/>
          </a:blip>
          <a:stretch>
            <a:fillRect/>
          </a:stretch>
        </p:blipFill>
        <p:spPr>
          <a:xfrm>
            <a:off x="6901263" y="3473200"/>
            <a:ext cx="1259125" cy="125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55"/>
          <p:cNvPicPr preferRelativeResize="0"/>
          <p:nvPr/>
        </p:nvPicPr>
        <p:blipFill>
          <a:blip r:embed="rId3">
            <a:alphaModFix/>
          </a:blip>
          <a:stretch>
            <a:fillRect/>
          </a:stretch>
        </p:blipFill>
        <p:spPr>
          <a:xfrm>
            <a:off x="937850" y="2614600"/>
            <a:ext cx="7349650" cy="2090300"/>
          </a:xfrm>
          <a:prstGeom prst="rect">
            <a:avLst/>
          </a:prstGeom>
          <a:noFill/>
          <a:ln>
            <a:noFill/>
          </a:ln>
        </p:spPr>
      </p:pic>
      <p:sp>
        <p:nvSpPr>
          <p:cNvPr id="418" name="Google Shape;418;p55"/>
          <p:cNvSpPr txBox="1">
            <a:spLocks noGrp="1"/>
          </p:cNvSpPr>
          <p:nvPr>
            <p:ph type="body" idx="1"/>
          </p:nvPr>
        </p:nvSpPr>
        <p:spPr>
          <a:xfrm>
            <a:off x="304800" y="1428750"/>
            <a:ext cx="8305800" cy="13563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endParaRPr sz="1100"/>
          </a:p>
          <a:p>
            <a:pPr marL="457200" lvl="0" indent="-330200" algn="just" rtl="0">
              <a:spcBef>
                <a:spcPts val="320"/>
              </a:spcBef>
              <a:spcAft>
                <a:spcPts val="0"/>
              </a:spcAft>
              <a:buSzPts val="1600"/>
              <a:buChar char="●"/>
            </a:pPr>
            <a:r>
              <a:rPr lang="en"/>
              <a:t>Automates running the Lim and Hahn benchmark </a:t>
            </a:r>
            <a:endParaRPr/>
          </a:p>
          <a:p>
            <a:pPr marL="457200" lvl="0" indent="-330200" algn="just" rtl="0">
              <a:spcBef>
                <a:spcPts val="0"/>
              </a:spcBef>
              <a:spcAft>
                <a:spcPts val="0"/>
              </a:spcAft>
              <a:buSzPts val="1600"/>
              <a:buChar char="●"/>
            </a:pPr>
            <a:r>
              <a:rPr lang="en"/>
              <a:t>CLI-first approach, using OpenFF Python backend</a:t>
            </a:r>
            <a:endParaRPr/>
          </a:p>
          <a:p>
            <a:pPr marL="457200" lvl="0" indent="-330200" algn="just" rtl="0">
              <a:spcBef>
                <a:spcPts val="0"/>
              </a:spcBef>
              <a:spcAft>
                <a:spcPts val="0"/>
              </a:spcAft>
              <a:buSzPts val="1600"/>
              <a:buChar char="●"/>
            </a:pPr>
            <a:r>
              <a:rPr lang="en"/>
              <a:t>Heavily pinned environments and conda installers to provide consistent results </a:t>
            </a:r>
            <a:endParaRPr/>
          </a:p>
        </p:txBody>
      </p:sp>
      <p:sp>
        <p:nvSpPr>
          <p:cNvPr id="419" name="Google Shape;419;p55"/>
          <p:cNvSpPr txBox="1">
            <a:spLocks noGrp="1"/>
          </p:cNvSpPr>
          <p:nvPr>
            <p:ph type="body" idx="2"/>
          </p:nvPr>
        </p:nvSpPr>
        <p:spPr>
          <a:xfrm>
            <a:off x="304800" y="1047750"/>
            <a:ext cx="8305800" cy="381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
              <a:t>OpenFF Benchmark </a:t>
            </a:r>
            <a:endParaRPr/>
          </a:p>
        </p:txBody>
      </p:sp>
      <p:sp>
        <p:nvSpPr>
          <p:cNvPr id="420" name="Google Shape;420;p55"/>
          <p:cNvSpPr txBox="1">
            <a:spLocks noGrp="1"/>
          </p:cNvSpPr>
          <p:nvPr>
            <p:ph type="title"/>
          </p:nvPr>
        </p:nvSpPr>
        <p:spPr>
          <a:xfrm>
            <a:off x="381000" y="0"/>
            <a:ext cx="28956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Infrastructure</a:t>
            </a:r>
            <a:endParaRPr/>
          </a:p>
        </p:txBody>
      </p:sp>
      <p:sp>
        <p:nvSpPr>
          <p:cNvPr id="421" name="Google Shape;421;p55"/>
          <p:cNvSpPr txBox="1">
            <a:spLocks noGrp="1"/>
          </p:cNvSpPr>
          <p:nvPr>
            <p:ph type="body" idx="3"/>
          </p:nvPr>
        </p:nvSpPr>
        <p:spPr>
          <a:xfrm>
            <a:off x="3276600" y="0"/>
            <a:ext cx="50292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Making it easy to </a:t>
            </a:r>
            <a:r>
              <a:rPr lang="en" b="1"/>
              <a:t>COMPARE </a:t>
            </a:r>
            <a:r>
              <a:rPr lang="en"/>
              <a:t>force fields</a:t>
            </a:r>
            <a:endParaRPr/>
          </a:p>
        </p:txBody>
      </p:sp>
      <p:sp>
        <p:nvSpPr>
          <p:cNvPr id="422" name="Google Shape;422;p55"/>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423" name="Google Shape;423;p55"/>
          <p:cNvPicPr preferRelativeResize="0"/>
          <p:nvPr/>
        </p:nvPicPr>
        <p:blipFill>
          <a:blip r:embed="rId4">
            <a:alphaModFix/>
          </a:blip>
          <a:stretch>
            <a:fillRect/>
          </a:stretch>
        </p:blipFill>
        <p:spPr>
          <a:xfrm>
            <a:off x="8389925" y="962450"/>
            <a:ext cx="572981" cy="856401"/>
          </a:xfrm>
          <a:prstGeom prst="rect">
            <a:avLst/>
          </a:prstGeom>
          <a:noFill/>
          <a:ln>
            <a:noFill/>
          </a:ln>
        </p:spPr>
      </p:pic>
      <p:pic>
        <p:nvPicPr>
          <p:cNvPr id="424" name="Google Shape;424;p55"/>
          <p:cNvPicPr preferRelativeResize="0"/>
          <p:nvPr/>
        </p:nvPicPr>
        <p:blipFill>
          <a:blip r:embed="rId5">
            <a:alphaModFix/>
          </a:blip>
          <a:stretch>
            <a:fillRect/>
          </a:stretch>
        </p:blipFill>
        <p:spPr>
          <a:xfrm>
            <a:off x="6836800" y="981000"/>
            <a:ext cx="747382" cy="819300"/>
          </a:xfrm>
          <a:prstGeom prst="rect">
            <a:avLst/>
          </a:prstGeom>
          <a:noFill/>
          <a:ln>
            <a:noFill/>
          </a:ln>
        </p:spPr>
      </p:pic>
      <p:pic>
        <p:nvPicPr>
          <p:cNvPr id="425" name="Google Shape;425;p55"/>
          <p:cNvPicPr preferRelativeResize="0"/>
          <p:nvPr/>
        </p:nvPicPr>
        <p:blipFill>
          <a:blip r:embed="rId6">
            <a:alphaModFix/>
          </a:blip>
          <a:stretch>
            <a:fillRect/>
          </a:stretch>
        </p:blipFill>
        <p:spPr>
          <a:xfrm>
            <a:off x="6049877" y="981000"/>
            <a:ext cx="684486" cy="819302"/>
          </a:xfrm>
          <a:prstGeom prst="rect">
            <a:avLst/>
          </a:prstGeom>
          <a:noFill/>
          <a:ln>
            <a:noFill/>
          </a:ln>
        </p:spPr>
      </p:pic>
      <p:pic>
        <p:nvPicPr>
          <p:cNvPr id="426" name="Google Shape;426;p55"/>
          <p:cNvPicPr preferRelativeResize="0"/>
          <p:nvPr/>
        </p:nvPicPr>
        <p:blipFill rotWithShape="1">
          <a:blip r:embed="rId7">
            <a:alphaModFix/>
          </a:blip>
          <a:srcRect l="12380" r="14273"/>
          <a:stretch/>
        </p:blipFill>
        <p:spPr>
          <a:xfrm>
            <a:off x="7686600" y="981000"/>
            <a:ext cx="600890" cy="819300"/>
          </a:xfrm>
          <a:prstGeom prst="rect">
            <a:avLst/>
          </a:prstGeom>
          <a:noFill/>
          <a:ln>
            <a:noFill/>
          </a:ln>
        </p:spPr>
      </p:pic>
      <p:sp>
        <p:nvSpPr>
          <p:cNvPr id="427" name="Google Shape;427;p55"/>
          <p:cNvSpPr txBox="1"/>
          <p:nvPr/>
        </p:nvSpPr>
        <p:spPr>
          <a:xfrm>
            <a:off x="1692900" y="4743300"/>
            <a:ext cx="568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uli"/>
                <a:ea typeface="Muli"/>
                <a:cs typeface="Muli"/>
                <a:sym typeface="Muli"/>
              </a:rPr>
              <a:t>Lim VT, Hahn DF, Tresadern G </a:t>
            </a:r>
            <a:r>
              <a:rPr lang="en" sz="700" i="1">
                <a:latin typeface="Muli"/>
                <a:ea typeface="Muli"/>
                <a:cs typeface="Muli"/>
                <a:sym typeface="Muli"/>
              </a:rPr>
              <a:t>et al.</a:t>
            </a:r>
            <a:r>
              <a:rPr lang="en" sz="700">
                <a:latin typeface="Muli"/>
                <a:ea typeface="Muli"/>
                <a:cs typeface="Muli"/>
                <a:sym typeface="Muli"/>
              </a:rPr>
              <a:t> Benchmark assessment of molecular geometries and energies from small molecule force fields [version 1; peer review: 2 approved]. </a:t>
            </a:r>
            <a:r>
              <a:rPr lang="en" sz="700" i="1">
                <a:latin typeface="Muli"/>
                <a:ea typeface="Muli"/>
                <a:cs typeface="Muli"/>
                <a:sym typeface="Muli"/>
              </a:rPr>
              <a:t>F1000Research</a:t>
            </a:r>
            <a:r>
              <a:rPr lang="en" sz="700">
                <a:latin typeface="Muli"/>
                <a:ea typeface="Muli"/>
                <a:cs typeface="Muli"/>
                <a:sym typeface="Muli"/>
              </a:rPr>
              <a:t> 2020, </a:t>
            </a:r>
            <a:r>
              <a:rPr lang="en" sz="700" b="1">
                <a:latin typeface="Muli"/>
                <a:ea typeface="Muli"/>
                <a:cs typeface="Muli"/>
                <a:sym typeface="Muli"/>
              </a:rPr>
              <a:t>9</a:t>
            </a:r>
            <a:r>
              <a:rPr lang="en" sz="700">
                <a:latin typeface="Muli"/>
                <a:ea typeface="Muli"/>
                <a:cs typeface="Muli"/>
                <a:sym typeface="Muli"/>
              </a:rPr>
              <a:t>(Chem Inf Sci):1390 (</a:t>
            </a:r>
            <a:r>
              <a:rPr lang="en" sz="700" u="sng">
                <a:solidFill>
                  <a:schemeClr val="hlink"/>
                </a:solidFill>
                <a:latin typeface="Muli"/>
                <a:ea typeface="Muli"/>
                <a:cs typeface="Muli"/>
                <a:sym typeface="Muli"/>
                <a:hlinkClick r:id="rId8"/>
              </a:rPr>
              <a:t>https://doi.org/10.12688/f1000research.27141.1</a:t>
            </a:r>
            <a:r>
              <a:rPr lang="en" sz="700">
                <a:latin typeface="Muli"/>
                <a:ea typeface="Muli"/>
                <a:cs typeface="Muli"/>
                <a:sym typeface="Muli"/>
              </a:rPr>
              <a:t>) </a:t>
            </a:r>
            <a:endParaRPr sz="1000">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6"/>
          <p:cNvSpPr txBox="1">
            <a:spLocks noGrp="1"/>
          </p:cNvSpPr>
          <p:nvPr>
            <p:ph type="body" idx="6"/>
          </p:nvPr>
        </p:nvSpPr>
        <p:spPr>
          <a:xfrm>
            <a:off x="624075" y="3000515"/>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500"/>
              <a:t>Automated infrastructure enables rapid experimentation with minimum human intervention</a:t>
            </a:r>
            <a:endParaRPr sz="1500"/>
          </a:p>
        </p:txBody>
      </p:sp>
      <p:grpSp>
        <p:nvGrpSpPr>
          <p:cNvPr id="434" name="Google Shape;434;p56"/>
          <p:cNvGrpSpPr/>
          <p:nvPr/>
        </p:nvGrpSpPr>
        <p:grpSpPr>
          <a:xfrm>
            <a:off x="1054314" y="955784"/>
            <a:ext cx="1517029" cy="1517197"/>
            <a:chOff x="3927450" y="967125"/>
            <a:chExt cx="1685400" cy="1685400"/>
          </a:xfrm>
        </p:grpSpPr>
        <p:sp>
          <p:nvSpPr>
            <p:cNvPr id="435" name="Google Shape;435;p56"/>
            <p:cNvSpPr/>
            <p:nvPr/>
          </p:nvSpPr>
          <p:spPr>
            <a:xfrm>
              <a:off x="3927450" y="967125"/>
              <a:ext cx="1685400" cy="1685400"/>
            </a:xfrm>
            <a:prstGeom prst="ellipse">
              <a:avLst/>
            </a:prstGeom>
            <a:solidFill>
              <a:srgbClr val="549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6" name="Google Shape;436;p56"/>
            <p:cNvPicPr preferRelativeResize="0"/>
            <p:nvPr/>
          </p:nvPicPr>
          <p:blipFill>
            <a:blip r:embed="rId3">
              <a:alphaModFix/>
            </a:blip>
            <a:stretch>
              <a:fillRect/>
            </a:stretch>
          </p:blipFill>
          <p:spPr>
            <a:xfrm>
              <a:off x="4169274" y="1200525"/>
              <a:ext cx="1201750" cy="1177725"/>
            </a:xfrm>
            <a:prstGeom prst="rect">
              <a:avLst/>
            </a:prstGeom>
            <a:noFill/>
            <a:ln>
              <a:noFill/>
            </a:ln>
          </p:spPr>
        </p:pic>
      </p:grpSp>
      <p:sp>
        <p:nvSpPr>
          <p:cNvPr id="437" name="Google Shape;437;p56"/>
          <p:cNvSpPr txBox="1">
            <a:spLocks noGrp="1"/>
          </p:cNvSpPr>
          <p:nvPr>
            <p:ph type="body" idx="1"/>
          </p:nvPr>
        </p:nvSpPr>
        <p:spPr>
          <a:xfrm>
            <a:off x="656144" y="263377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SOFTWARE</a:t>
            </a:r>
            <a:endParaRPr/>
          </a:p>
        </p:txBody>
      </p:sp>
      <p:sp>
        <p:nvSpPr>
          <p:cNvPr id="438" name="Google Shape;438;p56"/>
          <p:cNvSpPr txBox="1">
            <a:spLocks noGrp="1"/>
          </p:cNvSpPr>
          <p:nvPr>
            <p:ph type="body" idx="15"/>
          </p:nvPr>
        </p:nvSpPr>
        <p:spPr>
          <a:xfrm>
            <a:off x="3383282" y="3000460"/>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500"/>
              <a:t>Access to large, high quality experimental and quantum chemical data facilities easy curation of balanced train / test sets</a:t>
            </a:r>
            <a:endParaRPr sz="1500"/>
          </a:p>
        </p:txBody>
      </p:sp>
      <p:sp>
        <p:nvSpPr>
          <p:cNvPr id="439" name="Google Shape;439;p56"/>
          <p:cNvSpPr/>
          <p:nvPr/>
        </p:nvSpPr>
        <p:spPr>
          <a:xfrm>
            <a:off x="3813480" y="955784"/>
            <a:ext cx="1517100" cy="1517100"/>
          </a:xfrm>
          <a:prstGeom prst="ellipse">
            <a:avLst/>
          </a:prstGeom>
          <a:solidFill>
            <a:srgbClr val="E38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56"/>
          <p:cNvPicPr preferRelativeResize="0"/>
          <p:nvPr/>
        </p:nvPicPr>
        <p:blipFill>
          <a:blip r:embed="rId4">
            <a:alphaModFix/>
          </a:blip>
          <a:stretch>
            <a:fillRect/>
          </a:stretch>
        </p:blipFill>
        <p:spPr>
          <a:xfrm>
            <a:off x="4041995" y="1165891"/>
            <a:ext cx="1060070" cy="1060188"/>
          </a:xfrm>
          <a:prstGeom prst="rect">
            <a:avLst/>
          </a:prstGeom>
          <a:noFill/>
          <a:ln>
            <a:noFill/>
          </a:ln>
        </p:spPr>
      </p:pic>
      <p:sp>
        <p:nvSpPr>
          <p:cNvPr id="441" name="Google Shape;441;p56"/>
          <p:cNvSpPr txBox="1">
            <a:spLocks noGrp="1"/>
          </p:cNvSpPr>
          <p:nvPr>
            <p:ph type="body" idx="1"/>
          </p:nvPr>
        </p:nvSpPr>
        <p:spPr>
          <a:xfrm>
            <a:off x="3383280" y="263372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DATA</a:t>
            </a:r>
            <a:endParaRPr/>
          </a:p>
        </p:txBody>
      </p:sp>
      <p:sp>
        <p:nvSpPr>
          <p:cNvPr id="442" name="Google Shape;442;p56"/>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15</a:t>
            </a:fld>
            <a:endParaRPr/>
          </a:p>
        </p:txBody>
      </p:sp>
      <p:sp>
        <p:nvSpPr>
          <p:cNvPr id="443" name="Google Shape;443;p56"/>
          <p:cNvSpPr txBox="1">
            <a:spLocks noGrp="1"/>
          </p:cNvSpPr>
          <p:nvPr>
            <p:ph type="body" idx="3"/>
          </p:nvPr>
        </p:nvSpPr>
        <p:spPr>
          <a:xfrm>
            <a:off x="6190495" y="3000375"/>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500"/>
              <a:t>Exploring new force field science:</a:t>
            </a:r>
            <a:endParaRPr sz="1500"/>
          </a:p>
          <a:p>
            <a:pPr marL="0" lvl="0" indent="0" algn="ctr" rtl="0">
              <a:spcBef>
                <a:spcPts val="240"/>
              </a:spcBef>
              <a:spcAft>
                <a:spcPts val="0"/>
              </a:spcAft>
              <a:buNone/>
            </a:pPr>
            <a:r>
              <a:rPr lang="en" sz="1500">
                <a:solidFill>
                  <a:schemeClr val="accent1"/>
                </a:solidFill>
                <a:latin typeface="Muli"/>
                <a:ea typeface="Muli"/>
                <a:cs typeface="Muli"/>
                <a:sym typeface="Muli"/>
              </a:rPr>
              <a:t>hypothesis - build software - train - test - iterate </a:t>
            </a:r>
            <a:endParaRPr sz="1500">
              <a:solidFill>
                <a:schemeClr val="accent1"/>
              </a:solidFill>
              <a:latin typeface="Muli"/>
              <a:ea typeface="Muli"/>
              <a:cs typeface="Muli"/>
              <a:sym typeface="Muli"/>
            </a:endParaRPr>
          </a:p>
          <a:p>
            <a:pPr marL="0" lvl="0" indent="0" algn="ctr" rtl="0">
              <a:spcBef>
                <a:spcPts val="240"/>
              </a:spcBef>
              <a:spcAft>
                <a:spcPts val="0"/>
              </a:spcAft>
              <a:buNone/>
            </a:pPr>
            <a:r>
              <a:rPr lang="en" sz="1500"/>
              <a:t>is now almost routine</a:t>
            </a:r>
            <a:endParaRPr sz="1500"/>
          </a:p>
        </p:txBody>
      </p:sp>
      <p:sp>
        <p:nvSpPr>
          <p:cNvPr id="444" name="Google Shape;444;p56"/>
          <p:cNvSpPr txBox="1">
            <a:spLocks noGrp="1"/>
          </p:cNvSpPr>
          <p:nvPr>
            <p:ph type="title"/>
          </p:nvPr>
        </p:nvSpPr>
        <p:spPr>
          <a:xfrm>
            <a:off x="381000" y="0"/>
            <a:ext cx="7924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a:t>
            </a:r>
            <a:r>
              <a:rPr lang="en"/>
              <a:t> Software, </a:t>
            </a:r>
            <a:r>
              <a:rPr lang="en">
                <a:solidFill>
                  <a:schemeClr val="accent1"/>
                </a:solidFill>
              </a:rPr>
              <a:t>OPEN</a:t>
            </a:r>
            <a:r>
              <a:rPr lang="en"/>
              <a:t> Data, </a:t>
            </a:r>
            <a:r>
              <a:rPr lang="en">
                <a:solidFill>
                  <a:schemeClr val="accent1"/>
                </a:solidFill>
              </a:rPr>
              <a:t>OPEN</a:t>
            </a:r>
            <a:r>
              <a:rPr lang="en"/>
              <a:t> Science is rapidly facilitating force field science!</a:t>
            </a:r>
            <a:endParaRPr/>
          </a:p>
        </p:txBody>
      </p:sp>
      <p:grpSp>
        <p:nvGrpSpPr>
          <p:cNvPr id="445" name="Google Shape;445;p56"/>
          <p:cNvGrpSpPr/>
          <p:nvPr/>
        </p:nvGrpSpPr>
        <p:grpSpPr>
          <a:xfrm>
            <a:off x="6609382" y="955784"/>
            <a:ext cx="1539711" cy="1539882"/>
            <a:chOff x="1021850" y="967125"/>
            <a:chExt cx="1710600" cy="1710600"/>
          </a:xfrm>
        </p:grpSpPr>
        <p:sp>
          <p:nvSpPr>
            <p:cNvPr id="446" name="Google Shape;446;p56"/>
            <p:cNvSpPr/>
            <p:nvPr/>
          </p:nvSpPr>
          <p:spPr>
            <a:xfrm>
              <a:off x="1021850" y="967125"/>
              <a:ext cx="1710600" cy="1710600"/>
            </a:xfrm>
            <a:prstGeom prst="ellipse">
              <a:avLst/>
            </a:pr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7" name="Google Shape;447;p56"/>
            <p:cNvPicPr preferRelativeResize="0"/>
            <p:nvPr/>
          </p:nvPicPr>
          <p:blipFill>
            <a:blip r:embed="rId5">
              <a:alphaModFix/>
            </a:blip>
            <a:stretch>
              <a:fillRect/>
            </a:stretch>
          </p:blipFill>
          <p:spPr>
            <a:xfrm>
              <a:off x="1395788" y="1233563"/>
              <a:ext cx="962730" cy="1177725"/>
            </a:xfrm>
            <a:prstGeom prst="rect">
              <a:avLst/>
            </a:prstGeom>
            <a:noFill/>
            <a:ln>
              <a:noFill/>
            </a:ln>
          </p:spPr>
        </p:pic>
      </p:grpSp>
      <p:sp>
        <p:nvSpPr>
          <p:cNvPr id="448" name="Google Shape;448;p56"/>
          <p:cNvSpPr txBox="1">
            <a:spLocks noGrp="1"/>
          </p:cNvSpPr>
          <p:nvPr>
            <p:ph type="body" idx="1"/>
          </p:nvPr>
        </p:nvSpPr>
        <p:spPr>
          <a:xfrm>
            <a:off x="6190488" y="263372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SCIENCE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cxnSp>
        <p:nvCxnSpPr>
          <p:cNvPr id="454" name="Google Shape;454;p57"/>
          <p:cNvCxnSpPr/>
          <p:nvPr/>
        </p:nvCxnSpPr>
        <p:spPr>
          <a:xfrm>
            <a:off x="1666975" y="3184263"/>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455" name="Google Shape;455;p57"/>
          <p:cNvCxnSpPr/>
          <p:nvPr/>
        </p:nvCxnSpPr>
        <p:spPr>
          <a:xfrm>
            <a:off x="3434750" y="3184263"/>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456" name="Google Shape;456;p57"/>
          <p:cNvCxnSpPr/>
          <p:nvPr/>
        </p:nvCxnSpPr>
        <p:spPr>
          <a:xfrm>
            <a:off x="5217575" y="3184263"/>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457" name="Google Shape;457;p57"/>
          <p:cNvCxnSpPr/>
          <p:nvPr/>
        </p:nvCxnSpPr>
        <p:spPr>
          <a:xfrm>
            <a:off x="6985350" y="3184263"/>
            <a:ext cx="517800" cy="0"/>
          </a:xfrm>
          <a:prstGeom prst="straightConnector1">
            <a:avLst/>
          </a:prstGeom>
          <a:noFill/>
          <a:ln w="19050" cap="flat" cmpd="sng">
            <a:solidFill>
              <a:schemeClr val="accent2"/>
            </a:solidFill>
            <a:prstDash val="solid"/>
            <a:round/>
            <a:headEnd type="none" w="med" len="med"/>
            <a:tailEnd type="triangle" w="med" len="med"/>
          </a:ln>
        </p:spPr>
      </p:cxnSp>
      <p:sp>
        <p:nvSpPr>
          <p:cNvPr id="458" name="Google Shape;458;p57"/>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16</a:t>
            </a:fld>
            <a:endParaRPr/>
          </a:p>
        </p:txBody>
      </p:sp>
      <p:sp>
        <p:nvSpPr>
          <p:cNvPr id="459" name="Google Shape;459;p57"/>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WBO Interpolation</a:t>
            </a:r>
            <a:r>
              <a:rPr lang="en"/>
              <a:t> - promising force field science not quite ready for the prime time</a:t>
            </a:r>
            <a:endParaRPr/>
          </a:p>
        </p:txBody>
      </p:sp>
      <p:sp>
        <p:nvSpPr>
          <p:cNvPr id="460" name="Google Shape;460;p57"/>
          <p:cNvSpPr txBox="1"/>
          <p:nvPr/>
        </p:nvSpPr>
        <p:spPr>
          <a:xfrm>
            <a:off x="21727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A72A1E"/>
                </a:solidFill>
                <a:latin typeface="Muli"/>
                <a:ea typeface="Muli"/>
                <a:cs typeface="Muli"/>
                <a:sym typeface="Muli"/>
              </a:rPr>
              <a:t>Hypothesis</a:t>
            </a:r>
            <a:endParaRPr sz="1200" b="1">
              <a:solidFill>
                <a:srgbClr val="A72A1E"/>
              </a:solidFill>
              <a:latin typeface="Muli"/>
              <a:ea typeface="Muli"/>
              <a:cs typeface="Muli"/>
              <a:sym typeface="Muli"/>
            </a:endParaRPr>
          </a:p>
        </p:txBody>
      </p:sp>
      <p:sp>
        <p:nvSpPr>
          <p:cNvPr id="461" name="Google Shape;461;p57"/>
          <p:cNvSpPr txBox="1"/>
          <p:nvPr/>
        </p:nvSpPr>
        <p:spPr>
          <a:xfrm>
            <a:off x="217275" y="3349629"/>
            <a:ext cx="1578300" cy="111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Wiberg Bond Order and torsion barrier height strong correlated</a:t>
            </a:r>
            <a:endParaRPr sz="1100">
              <a:solidFill>
                <a:srgbClr val="A72A1E"/>
              </a:solidFill>
              <a:latin typeface="Muli"/>
              <a:ea typeface="Muli"/>
              <a:cs typeface="Muli"/>
              <a:sym typeface="Muli"/>
            </a:endParaRPr>
          </a:p>
        </p:txBody>
      </p:sp>
      <p:sp>
        <p:nvSpPr>
          <p:cNvPr id="462" name="Google Shape;462;p57"/>
          <p:cNvSpPr txBox="1"/>
          <p:nvPr/>
        </p:nvSpPr>
        <p:spPr>
          <a:xfrm>
            <a:off x="2041163"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549ECB"/>
                </a:solidFill>
                <a:latin typeface="Muli"/>
                <a:ea typeface="Muli"/>
                <a:cs typeface="Muli"/>
                <a:sym typeface="Muli"/>
              </a:rPr>
              <a:t>Software </a:t>
            </a:r>
            <a:endParaRPr sz="1200" b="1">
              <a:solidFill>
                <a:srgbClr val="549ECB"/>
              </a:solidFill>
              <a:latin typeface="Muli"/>
              <a:ea typeface="Muli"/>
              <a:cs typeface="Muli"/>
              <a:sym typeface="Muli"/>
            </a:endParaRPr>
          </a:p>
        </p:txBody>
      </p:sp>
      <p:sp>
        <p:nvSpPr>
          <p:cNvPr id="463" name="Google Shape;463;p57"/>
          <p:cNvSpPr txBox="1"/>
          <p:nvPr/>
        </p:nvSpPr>
        <p:spPr>
          <a:xfrm>
            <a:off x="2041173" y="3349629"/>
            <a:ext cx="1537200" cy="111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549ECB"/>
                </a:solidFill>
                <a:latin typeface="Muli"/>
                <a:ea typeface="Muli"/>
                <a:cs typeface="Muli"/>
                <a:sym typeface="Muli"/>
              </a:rPr>
              <a:t>Add support for interpolating torsion barrier height using WBO to OpenFF toolkit</a:t>
            </a:r>
            <a:endParaRPr sz="1100">
              <a:solidFill>
                <a:srgbClr val="549ECB"/>
              </a:solidFill>
              <a:latin typeface="Muli"/>
              <a:ea typeface="Muli"/>
              <a:cs typeface="Muli"/>
              <a:sym typeface="Muli"/>
            </a:endParaRPr>
          </a:p>
        </p:txBody>
      </p:sp>
      <p:sp>
        <p:nvSpPr>
          <p:cNvPr id="464" name="Google Shape;464;p57"/>
          <p:cNvSpPr txBox="1"/>
          <p:nvPr/>
        </p:nvSpPr>
        <p:spPr>
          <a:xfrm>
            <a:off x="3823957"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A72A1E"/>
                </a:solidFill>
                <a:latin typeface="Muli"/>
                <a:ea typeface="Muli"/>
                <a:cs typeface="Muli"/>
                <a:sym typeface="Muli"/>
              </a:rPr>
              <a:t>Training</a:t>
            </a:r>
            <a:endParaRPr sz="1200" b="1">
              <a:solidFill>
                <a:srgbClr val="A72A1E"/>
              </a:solidFill>
              <a:latin typeface="Muli"/>
              <a:ea typeface="Muli"/>
              <a:cs typeface="Muli"/>
              <a:sym typeface="Muli"/>
            </a:endParaRPr>
          </a:p>
        </p:txBody>
      </p:sp>
      <p:sp>
        <p:nvSpPr>
          <p:cNvPr id="465" name="Google Shape;465;p57"/>
          <p:cNvSpPr txBox="1"/>
          <p:nvPr/>
        </p:nvSpPr>
        <p:spPr>
          <a:xfrm>
            <a:off x="3823963" y="3349626"/>
            <a:ext cx="1537200" cy="111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New WBO interpolated torsion parameters added and FF refits performed</a:t>
            </a:r>
            <a:endParaRPr sz="1100">
              <a:solidFill>
                <a:srgbClr val="A72A1E"/>
              </a:solidFill>
              <a:latin typeface="Muli"/>
              <a:ea typeface="Muli"/>
              <a:cs typeface="Muli"/>
              <a:sym typeface="Muli"/>
            </a:endParaRPr>
          </a:p>
        </p:txBody>
      </p:sp>
      <p:sp>
        <p:nvSpPr>
          <p:cNvPr id="466" name="Google Shape;466;p57"/>
          <p:cNvSpPr txBox="1"/>
          <p:nvPr/>
        </p:nvSpPr>
        <p:spPr>
          <a:xfrm>
            <a:off x="5606746"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A72A1E"/>
                </a:solidFill>
                <a:latin typeface="Muli"/>
                <a:ea typeface="Muli"/>
                <a:cs typeface="Muli"/>
                <a:sym typeface="Muli"/>
              </a:rPr>
              <a:t>Testing</a:t>
            </a:r>
            <a:endParaRPr sz="1200" b="1">
              <a:solidFill>
                <a:srgbClr val="A72A1E"/>
              </a:solidFill>
              <a:latin typeface="Muli"/>
              <a:ea typeface="Muli"/>
              <a:cs typeface="Muli"/>
              <a:sym typeface="Muli"/>
            </a:endParaRPr>
          </a:p>
        </p:txBody>
      </p:sp>
      <p:sp>
        <p:nvSpPr>
          <p:cNvPr id="467" name="Google Shape;467;p57"/>
          <p:cNvSpPr txBox="1"/>
          <p:nvPr/>
        </p:nvSpPr>
        <p:spPr>
          <a:xfrm>
            <a:off x="5606755" y="3349629"/>
            <a:ext cx="1537200" cy="111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Performance of the refit parameters assessed against QC data</a:t>
            </a:r>
            <a:endParaRPr sz="1100">
              <a:solidFill>
                <a:srgbClr val="A72A1E"/>
              </a:solidFill>
              <a:latin typeface="Muli"/>
              <a:ea typeface="Muli"/>
              <a:cs typeface="Muli"/>
              <a:sym typeface="Muli"/>
            </a:endParaRPr>
          </a:p>
        </p:txBody>
      </p:sp>
      <p:sp>
        <p:nvSpPr>
          <p:cNvPr id="468" name="Google Shape;468;p57"/>
          <p:cNvSpPr txBox="1"/>
          <p:nvPr/>
        </p:nvSpPr>
        <p:spPr>
          <a:xfrm>
            <a:off x="738952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E38B3F"/>
                </a:solidFill>
                <a:latin typeface="Muli"/>
                <a:ea typeface="Muli"/>
                <a:cs typeface="Muli"/>
                <a:sym typeface="Muli"/>
              </a:rPr>
              <a:t>Data Driven Decision</a:t>
            </a:r>
            <a:endParaRPr sz="1200" b="1">
              <a:solidFill>
                <a:srgbClr val="E38B3F"/>
              </a:solidFill>
              <a:latin typeface="Muli"/>
              <a:ea typeface="Muli"/>
              <a:cs typeface="Muli"/>
              <a:sym typeface="Muli"/>
            </a:endParaRPr>
          </a:p>
        </p:txBody>
      </p:sp>
      <p:sp>
        <p:nvSpPr>
          <p:cNvPr id="469" name="Google Shape;469;p57"/>
          <p:cNvSpPr txBox="1"/>
          <p:nvPr/>
        </p:nvSpPr>
        <p:spPr>
          <a:xfrm>
            <a:off x="7389549" y="3349629"/>
            <a:ext cx="1537200" cy="111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E38B3F"/>
                </a:solidFill>
                <a:latin typeface="Muli"/>
                <a:ea typeface="Muli"/>
                <a:cs typeface="Muli"/>
                <a:sym typeface="Muli"/>
              </a:rPr>
              <a:t>FF performance after including new parameters - inclusion in Sage deferred</a:t>
            </a:r>
            <a:endParaRPr sz="1100">
              <a:solidFill>
                <a:srgbClr val="E38B3F"/>
              </a:solidFill>
              <a:latin typeface="Muli"/>
              <a:ea typeface="Muli"/>
              <a:cs typeface="Muli"/>
              <a:sym typeface="Muli"/>
            </a:endParaRPr>
          </a:p>
        </p:txBody>
      </p:sp>
      <p:pic>
        <p:nvPicPr>
          <p:cNvPr id="470" name="Google Shape;470;p57"/>
          <p:cNvPicPr preferRelativeResize="0"/>
          <p:nvPr/>
        </p:nvPicPr>
        <p:blipFill rotWithShape="1">
          <a:blip r:embed="rId3">
            <a:alphaModFix/>
          </a:blip>
          <a:srcRect l="30245" t="20434" r="34067" b="32610"/>
          <a:stretch/>
        </p:blipFill>
        <p:spPr>
          <a:xfrm>
            <a:off x="8307576" y="873700"/>
            <a:ext cx="731525" cy="962475"/>
          </a:xfrm>
          <a:prstGeom prst="rect">
            <a:avLst/>
          </a:prstGeom>
          <a:noFill/>
          <a:ln>
            <a:noFill/>
          </a:ln>
        </p:spPr>
      </p:pic>
      <p:pic>
        <p:nvPicPr>
          <p:cNvPr id="471" name="Google Shape;471;p57"/>
          <p:cNvPicPr preferRelativeResize="0"/>
          <p:nvPr/>
        </p:nvPicPr>
        <p:blipFill rotWithShape="1">
          <a:blip r:embed="rId4">
            <a:alphaModFix/>
          </a:blip>
          <a:srcRect l="22696"/>
          <a:stretch/>
        </p:blipFill>
        <p:spPr>
          <a:xfrm>
            <a:off x="7518149" y="881800"/>
            <a:ext cx="731525" cy="946275"/>
          </a:xfrm>
          <a:prstGeom prst="rect">
            <a:avLst/>
          </a:prstGeom>
          <a:noFill/>
          <a:ln>
            <a:noFill/>
          </a:ln>
        </p:spPr>
      </p:pic>
      <p:pic>
        <p:nvPicPr>
          <p:cNvPr id="472" name="Google Shape;472;p57"/>
          <p:cNvPicPr preferRelativeResize="0"/>
          <p:nvPr/>
        </p:nvPicPr>
        <p:blipFill rotWithShape="1">
          <a:blip r:embed="rId5">
            <a:alphaModFix/>
          </a:blip>
          <a:srcRect l="30471" t="1777" r="31998" b="27113"/>
          <a:stretch/>
        </p:blipFill>
        <p:spPr>
          <a:xfrm>
            <a:off x="6728726" y="881810"/>
            <a:ext cx="731520" cy="946264"/>
          </a:xfrm>
          <a:prstGeom prst="rect">
            <a:avLst/>
          </a:prstGeom>
          <a:noFill/>
          <a:ln>
            <a:noFill/>
          </a:ln>
        </p:spPr>
      </p:pic>
      <p:pic>
        <p:nvPicPr>
          <p:cNvPr id="473" name="Google Shape;473;p57"/>
          <p:cNvPicPr preferRelativeResize="0"/>
          <p:nvPr/>
        </p:nvPicPr>
        <p:blipFill>
          <a:blip r:embed="rId6">
            <a:alphaModFix/>
          </a:blip>
          <a:stretch>
            <a:fillRect/>
          </a:stretch>
        </p:blipFill>
        <p:spPr>
          <a:xfrm>
            <a:off x="194139" y="1319161"/>
            <a:ext cx="1624574" cy="1606813"/>
          </a:xfrm>
          <a:prstGeom prst="rect">
            <a:avLst/>
          </a:prstGeom>
          <a:noFill/>
          <a:ln>
            <a:noFill/>
          </a:ln>
        </p:spPr>
      </p:pic>
      <p:pic>
        <p:nvPicPr>
          <p:cNvPr id="474" name="Google Shape;474;p57"/>
          <p:cNvPicPr preferRelativeResize="0"/>
          <p:nvPr/>
        </p:nvPicPr>
        <p:blipFill>
          <a:blip r:embed="rId7">
            <a:alphaModFix/>
          </a:blip>
          <a:stretch>
            <a:fillRect/>
          </a:stretch>
        </p:blipFill>
        <p:spPr>
          <a:xfrm>
            <a:off x="2227374" y="1400387"/>
            <a:ext cx="1164799" cy="1444350"/>
          </a:xfrm>
          <a:prstGeom prst="rect">
            <a:avLst/>
          </a:prstGeom>
          <a:noFill/>
          <a:ln>
            <a:noFill/>
          </a:ln>
        </p:spPr>
      </p:pic>
      <p:sp>
        <p:nvSpPr>
          <p:cNvPr id="475" name="Google Shape;475;p57"/>
          <p:cNvSpPr txBox="1"/>
          <p:nvPr/>
        </p:nvSpPr>
        <p:spPr>
          <a:xfrm>
            <a:off x="6646438" y="1759975"/>
            <a:ext cx="89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858585"/>
                </a:solidFill>
                <a:latin typeface="Muli"/>
                <a:ea typeface="Muli"/>
                <a:cs typeface="Muli"/>
                <a:sym typeface="Muli"/>
              </a:rPr>
              <a:t>Chaya Stern</a:t>
            </a:r>
            <a:endParaRPr sz="800">
              <a:solidFill>
                <a:srgbClr val="858585"/>
              </a:solidFill>
              <a:latin typeface="Muli"/>
              <a:ea typeface="Muli"/>
              <a:cs typeface="Muli"/>
              <a:sym typeface="Muli"/>
            </a:endParaRPr>
          </a:p>
        </p:txBody>
      </p:sp>
      <p:sp>
        <p:nvSpPr>
          <p:cNvPr id="476" name="Google Shape;476;p57"/>
          <p:cNvSpPr txBox="1"/>
          <p:nvPr/>
        </p:nvSpPr>
        <p:spPr>
          <a:xfrm>
            <a:off x="7435850" y="1759975"/>
            <a:ext cx="89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858585"/>
                </a:solidFill>
                <a:latin typeface="Muli"/>
                <a:ea typeface="Muli"/>
                <a:cs typeface="Muli"/>
                <a:sym typeface="Muli"/>
              </a:rPr>
              <a:t>Jessica Maat</a:t>
            </a:r>
            <a:endParaRPr sz="800">
              <a:solidFill>
                <a:srgbClr val="858585"/>
              </a:solidFill>
              <a:latin typeface="Muli"/>
              <a:ea typeface="Muli"/>
              <a:cs typeface="Muli"/>
              <a:sym typeface="Muli"/>
            </a:endParaRPr>
          </a:p>
        </p:txBody>
      </p:sp>
      <p:sp>
        <p:nvSpPr>
          <p:cNvPr id="477" name="Google Shape;477;p57"/>
          <p:cNvSpPr txBox="1"/>
          <p:nvPr/>
        </p:nvSpPr>
        <p:spPr>
          <a:xfrm>
            <a:off x="8225288" y="1759975"/>
            <a:ext cx="89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858585"/>
                </a:solidFill>
                <a:latin typeface="Muli"/>
                <a:ea typeface="Muli"/>
                <a:cs typeface="Muli"/>
                <a:sym typeface="Muli"/>
              </a:rPr>
              <a:t>Pavan Behara</a:t>
            </a:r>
            <a:endParaRPr sz="800">
              <a:solidFill>
                <a:srgbClr val="858585"/>
              </a:solidFill>
              <a:latin typeface="Muli"/>
              <a:ea typeface="Muli"/>
              <a:cs typeface="Muli"/>
              <a:sym typeface="Muli"/>
            </a:endParaRPr>
          </a:p>
        </p:txBody>
      </p:sp>
      <p:sp>
        <p:nvSpPr>
          <p:cNvPr id="478" name="Google Shape;478;p57"/>
          <p:cNvSpPr/>
          <p:nvPr/>
        </p:nvSpPr>
        <p:spPr>
          <a:xfrm>
            <a:off x="4572000" y="4381500"/>
            <a:ext cx="3657600" cy="247650"/>
          </a:xfrm>
          <a:custGeom>
            <a:avLst/>
            <a:gdLst/>
            <a:ahLst/>
            <a:cxnLst/>
            <a:rect l="l" t="t" r="r" b="b"/>
            <a:pathLst>
              <a:path w="146304" h="9906" extrusionOk="0">
                <a:moveTo>
                  <a:pt x="146304" y="1905"/>
                </a:moveTo>
                <a:lnTo>
                  <a:pt x="146137" y="9906"/>
                </a:lnTo>
                <a:lnTo>
                  <a:pt x="0" y="9906"/>
                </a:lnTo>
                <a:lnTo>
                  <a:pt x="0" y="0"/>
                </a:lnTo>
              </a:path>
            </a:pathLst>
          </a:custGeom>
          <a:noFill/>
          <a:ln w="19050" cap="flat" cmpd="sng">
            <a:solidFill>
              <a:schemeClr val="accent2"/>
            </a:solidFill>
            <a:prstDash val="solid"/>
            <a:round/>
            <a:headEnd type="none" w="med" len="med"/>
            <a:tailEnd type="triangle" w="med" len="med"/>
          </a:ln>
        </p:spPr>
      </p:sp>
      <p:pic>
        <p:nvPicPr>
          <p:cNvPr id="479" name="Google Shape;479;p57"/>
          <p:cNvPicPr preferRelativeResize="0"/>
          <p:nvPr/>
        </p:nvPicPr>
        <p:blipFill>
          <a:blip r:embed="rId8">
            <a:alphaModFix/>
          </a:blip>
          <a:stretch>
            <a:fillRect/>
          </a:stretch>
        </p:blipFill>
        <p:spPr>
          <a:xfrm>
            <a:off x="4162350" y="1488138"/>
            <a:ext cx="819300" cy="819300"/>
          </a:xfrm>
          <a:prstGeom prst="rect">
            <a:avLst/>
          </a:prstGeom>
          <a:noFill/>
          <a:ln>
            <a:noFill/>
          </a:ln>
        </p:spPr>
      </p:pic>
      <p:sp>
        <p:nvSpPr>
          <p:cNvPr id="480" name="Google Shape;480;p57"/>
          <p:cNvSpPr txBox="1"/>
          <p:nvPr/>
        </p:nvSpPr>
        <p:spPr>
          <a:xfrm>
            <a:off x="3911700" y="2307450"/>
            <a:ext cx="132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Muli"/>
                <a:ea typeface="Muli"/>
                <a:cs typeface="Muli"/>
                <a:sym typeface="Muli"/>
              </a:rPr>
              <a:t>forcebalance</a:t>
            </a:r>
            <a:endParaRPr>
              <a:latin typeface="Muli"/>
              <a:ea typeface="Muli"/>
              <a:cs typeface="Muli"/>
              <a:sym typeface="Mul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8"/>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17</a:t>
            </a:fld>
            <a:endParaRPr/>
          </a:p>
        </p:txBody>
      </p:sp>
      <p:sp>
        <p:nvSpPr>
          <p:cNvPr id="487" name="Google Shape;487;p58"/>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OpenFF Sage</a:t>
            </a:r>
            <a:r>
              <a:rPr lang="en"/>
              <a:t> - the next </a:t>
            </a:r>
            <a:r>
              <a:rPr lang="en">
                <a:solidFill>
                  <a:schemeClr val="accent1"/>
                </a:solidFill>
              </a:rPr>
              <a:t>INCREMENTAL</a:t>
            </a:r>
            <a:r>
              <a:rPr lang="en"/>
              <a:t> generation of OpenFF force field</a:t>
            </a:r>
            <a:endParaRPr/>
          </a:p>
        </p:txBody>
      </p:sp>
      <p:sp>
        <p:nvSpPr>
          <p:cNvPr id="488" name="Google Shape;488;p58"/>
          <p:cNvSpPr/>
          <p:nvPr/>
        </p:nvSpPr>
        <p:spPr>
          <a:xfrm>
            <a:off x="1151886" y="1880950"/>
            <a:ext cx="594300" cy="594300"/>
          </a:xfrm>
          <a:prstGeom prst="ellipse">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8"/>
          <p:cNvSpPr txBox="1"/>
          <p:nvPr/>
        </p:nvSpPr>
        <p:spPr>
          <a:xfrm>
            <a:off x="1191186" y="2017600"/>
            <a:ext cx="5157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b="1">
                <a:solidFill>
                  <a:srgbClr val="6AA84F"/>
                </a:solidFill>
                <a:latin typeface="Muli"/>
                <a:ea typeface="Muli"/>
                <a:cs typeface="Muli"/>
                <a:sym typeface="Muli"/>
              </a:rPr>
              <a:t>2016</a:t>
            </a:r>
            <a:endParaRPr sz="900" b="1">
              <a:solidFill>
                <a:srgbClr val="6AA84F"/>
              </a:solidFill>
              <a:latin typeface="Muli"/>
              <a:ea typeface="Muli"/>
              <a:cs typeface="Muli"/>
              <a:sym typeface="Muli"/>
            </a:endParaRPr>
          </a:p>
        </p:txBody>
      </p:sp>
      <p:sp>
        <p:nvSpPr>
          <p:cNvPr id="490" name="Google Shape;490;p58"/>
          <p:cNvSpPr txBox="1"/>
          <p:nvPr/>
        </p:nvSpPr>
        <p:spPr>
          <a:xfrm>
            <a:off x="594488" y="25847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200">
                <a:solidFill>
                  <a:srgbClr val="6AA84F"/>
                </a:solidFill>
                <a:latin typeface="Muli"/>
                <a:ea typeface="Muli"/>
                <a:cs typeface="Muli"/>
                <a:sym typeface="Muli"/>
              </a:rPr>
              <a:t>SMIRNOFF99Frosst</a:t>
            </a:r>
            <a:endParaRPr sz="1200">
              <a:solidFill>
                <a:srgbClr val="6AA84F"/>
              </a:solidFill>
              <a:latin typeface="Muli"/>
              <a:ea typeface="Muli"/>
              <a:cs typeface="Muli"/>
              <a:sym typeface="Muli"/>
            </a:endParaRPr>
          </a:p>
        </p:txBody>
      </p:sp>
      <p:sp>
        <p:nvSpPr>
          <p:cNvPr id="491" name="Google Shape;491;p58"/>
          <p:cNvSpPr txBox="1"/>
          <p:nvPr/>
        </p:nvSpPr>
        <p:spPr>
          <a:xfrm>
            <a:off x="571525" y="3041523"/>
            <a:ext cx="1755000" cy="127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Muli"/>
                <a:ea typeface="Muli"/>
                <a:cs typeface="Muli"/>
                <a:sym typeface="Muli"/>
              </a:rPr>
              <a:t>Initial SMIRNOFF port of the parm99Frosst force field</a:t>
            </a:r>
            <a:endParaRPr sz="1200">
              <a:solidFill>
                <a:schemeClr val="dk1"/>
              </a:solidFill>
              <a:latin typeface="Muli"/>
              <a:ea typeface="Muli"/>
              <a:cs typeface="Muli"/>
              <a:sym typeface="Muli"/>
            </a:endParaRPr>
          </a:p>
        </p:txBody>
      </p:sp>
      <p:sp>
        <p:nvSpPr>
          <p:cNvPr id="492" name="Google Shape;492;p58"/>
          <p:cNvSpPr/>
          <p:nvPr/>
        </p:nvSpPr>
        <p:spPr>
          <a:xfrm>
            <a:off x="3256823" y="1880950"/>
            <a:ext cx="594300" cy="594300"/>
          </a:xfrm>
          <a:prstGeom prst="ellipse">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8"/>
          <p:cNvSpPr txBox="1"/>
          <p:nvPr/>
        </p:nvSpPr>
        <p:spPr>
          <a:xfrm>
            <a:off x="2699425" y="25847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200">
                <a:solidFill>
                  <a:srgbClr val="6AA84F"/>
                </a:solidFill>
                <a:latin typeface="Muli"/>
                <a:ea typeface="Muli"/>
                <a:cs typeface="Muli"/>
                <a:sym typeface="Muli"/>
              </a:rPr>
              <a:t>Parsley</a:t>
            </a:r>
            <a:endParaRPr sz="1200">
              <a:solidFill>
                <a:srgbClr val="6AA84F"/>
              </a:solidFill>
              <a:latin typeface="Muli"/>
              <a:ea typeface="Muli"/>
              <a:cs typeface="Muli"/>
              <a:sym typeface="Muli"/>
            </a:endParaRPr>
          </a:p>
        </p:txBody>
      </p:sp>
      <p:sp>
        <p:nvSpPr>
          <p:cNvPr id="494" name="Google Shape;494;p58"/>
          <p:cNvSpPr txBox="1"/>
          <p:nvPr/>
        </p:nvSpPr>
        <p:spPr>
          <a:xfrm>
            <a:off x="2699425" y="3041523"/>
            <a:ext cx="1709100" cy="127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Muli"/>
                <a:ea typeface="Muli"/>
                <a:cs typeface="Muli"/>
                <a:sym typeface="Muli"/>
              </a:rPr>
              <a:t>Retrained </a:t>
            </a:r>
            <a:r>
              <a:rPr lang="en" sz="1200" b="1">
                <a:solidFill>
                  <a:srgbClr val="6AA84F"/>
                </a:solidFill>
                <a:latin typeface="Muli"/>
                <a:ea typeface="Muli"/>
                <a:cs typeface="Muli"/>
                <a:sym typeface="Muli"/>
              </a:rPr>
              <a:t>valence</a:t>
            </a:r>
            <a:r>
              <a:rPr lang="en" sz="1200">
                <a:solidFill>
                  <a:schemeClr val="dk1"/>
                </a:solidFill>
                <a:latin typeface="Muli"/>
                <a:ea typeface="Muli"/>
                <a:cs typeface="Muli"/>
                <a:sym typeface="Muli"/>
              </a:rPr>
              <a:t> parameters against a redesigned QC data set</a:t>
            </a:r>
            <a:endParaRPr sz="1200">
              <a:solidFill>
                <a:schemeClr val="dk1"/>
              </a:solidFill>
              <a:latin typeface="Muli"/>
              <a:ea typeface="Muli"/>
              <a:cs typeface="Muli"/>
              <a:sym typeface="Muli"/>
            </a:endParaRPr>
          </a:p>
        </p:txBody>
      </p:sp>
      <p:sp>
        <p:nvSpPr>
          <p:cNvPr id="495" name="Google Shape;495;p58"/>
          <p:cNvSpPr txBox="1"/>
          <p:nvPr/>
        </p:nvSpPr>
        <p:spPr>
          <a:xfrm>
            <a:off x="3296123" y="2017600"/>
            <a:ext cx="5157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b="1">
                <a:solidFill>
                  <a:srgbClr val="6AA84F"/>
                </a:solidFill>
                <a:latin typeface="Muli"/>
                <a:ea typeface="Muli"/>
                <a:cs typeface="Muli"/>
                <a:sym typeface="Muli"/>
              </a:rPr>
              <a:t>2019</a:t>
            </a:r>
            <a:endParaRPr sz="900" b="1">
              <a:solidFill>
                <a:srgbClr val="6AA84F"/>
              </a:solidFill>
              <a:latin typeface="Muli"/>
              <a:ea typeface="Muli"/>
              <a:cs typeface="Muli"/>
              <a:sym typeface="Muli"/>
            </a:endParaRPr>
          </a:p>
        </p:txBody>
      </p:sp>
      <p:sp>
        <p:nvSpPr>
          <p:cNvPr id="496" name="Google Shape;496;p58"/>
          <p:cNvSpPr/>
          <p:nvPr/>
        </p:nvSpPr>
        <p:spPr>
          <a:xfrm>
            <a:off x="5338728" y="1880950"/>
            <a:ext cx="594300" cy="5943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8"/>
          <p:cNvSpPr txBox="1"/>
          <p:nvPr/>
        </p:nvSpPr>
        <p:spPr>
          <a:xfrm>
            <a:off x="4781413" y="25847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300" b="1">
                <a:solidFill>
                  <a:schemeClr val="accent1"/>
                </a:solidFill>
                <a:latin typeface="Muli"/>
                <a:ea typeface="Muli"/>
                <a:cs typeface="Muli"/>
                <a:sym typeface="Muli"/>
              </a:rPr>
              <a:t>Sage</a:t>
            </a:r>
            <a:endParaRPr sz="1300" b="1">
              <a:solidFill>
                <a:schemeClr val="accent1"/>
              </a:solidFill>
              <a:latin typeface="Muli"/>
              <a:ea typeface="Muli"/>
              <a:cs typeface="Muli"/>
              <a:sym typeface="Muli"/>
            </a:endParaRPr>
          </a:p>
        </p:txBody>
      </p:sp>
      <p:sp>
        <p:nvSpPr>
          <p:cNvPr id="498" name="Google Shape;498;p58"/>
          <p:cNvSpPr txBox="1"/>
          <p:nvPr/>
        </p:nvSpPr>
        <p:spPr>
          <a:xfrm>
            <a:off x="4781400" y="3041525"/>
            <a:ext cx="1709100" cy="127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Muli"/>
                <a:ea typeface="Muli"/>
                <a:cs typeface="Muli"/>
                <a:sym typeface="Muli"/>
              </a:rPr>
              <a:t>Retrained </a:t>
            </a:r>
            <a:r>
              <a:rPr lang="en" sz="1200" b="1">
                <a:solidFill>
                  <a:schemeClr val="accent1"/>
                </a:solidFill>
                <a:latin typeface="Muli"/>
                <a:ea typeface="Muli"/>
                <a:cs typeface="Muli"/>
                <a:sym typeface="Muli"/>
              </a:rPr>
              <a:t>vdW</a:t>
            </a:r>
            <a:r>
              <a:rPr lang="en" sz="1200">
                <a:solidFill>
                  <a:schemeClr val="dk1"/>
                </a:solidFill>
                <a:latin typeface="Muli"/>
                <a:ea typeface="Muli"/>
                <a:cs typeface="Muli"/>
                <a:sym typeface="Muli"/>
              </a:rPr>
              <a:t> parameters against physical property data + retrained </a:t>
            </a:r>
            <a:r>
              <a:rPr lang="en" sz="1200" b="1">
                <a:solidFill>
                  <a:schemeClr val="accent1"/>
                </a:solidFill>
                <a:latin typeface="Muli"/>
                <a:ea typeface="Muli"/>
                <a:cs typeface="Muli"/>
                <a:sym typeface="Muli"/>
              </a:rPr>
              <a:t>valence</a:t>
            </a:r>
            <a:r>
              <a:rPr lang="en" sz="1200">
                <a:solidFill>
                  <a:schemeClr val="dk1"/>
                </a:solidFill>
                <a:latin typeface="Muli"/>
                <a:ea typeface="Muli"/>
                <a:cs typeface="Muli"/>
                <a:sym typeface="Muli"/>
              </a:rPr>
              <a:t> parameters</a:t>
            </a:r>
            <a:endParaRPr sz="1200">
              <a:solidFill>
                <a:schemeClr val="dk1"/>
              </a:solidFill>
              <a:latin typeface="Muli"/>
              <a:ea typeface="Muli"/>
              <a:cs typeface="Muli"/>
              <a:sym typeface="Muli"/>
            </a:endParaRPr>
          </a:p>
        </p:txBody>
      </p:sp>
      <p:sp>
        <p:nvSpPr>
          <p:cNvPr id="499" name="Google Shape;499;p58"/>
          <p:cNvSpPr txBox="1"/>
          <p:nvPr/>
        </p:nvSpPr>
        <p:spPr>
          <a:xfrm>
            <a:off x="5378028" y="2017600"/>
            <a:ext cx="5157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b="1">
                <a:solidFill>
                  <a:schemeClr val="accent1"/>
                </a:solidFill>
                <a:latin typeface="Muli"/>
                <a:ea typeface="Muli"/>
                <a:cs typeface="Muli"/>
                <a:sym typeface="Muli"/>
              </a:rPr>
              <a:t>2021</a:t>
            </a:r>
            <a:endParaRPr sz="900" b="1">
              <a:solidFill>
                <a:schemeClr val="accent1"/>
              </a:solidFill>
              <a:latin typeface="Muli"/>
              <a:ea typeface="Muli"/>
              <a:cs typeface="Muli"/>
              <a:sym typeface="Muli"/>
            </a:endParaRPr>
          </a:p>
        </p:txBody>
      </p:sp>
      <p:sp>
        <p:nvSpPr>
          <p:cNvPr id="500" name="Google Shape;500;p58"/>
          <p:cNvSpPr/>
          <p:nvPr/>
        </p:nvSpPr>
        <p:spPr>
          <a:xfrm>
            <a:off x="7420786" y="1880950"/>
            <a:ext cx="594300" cy="594300"/>
          </a:xfrm>
          <a:prstGeom prst="ellipse">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8"/>
          <p:cNvSpPr txBox="1"/>
          <p:nvPr/>
        </p:nvSpPr>
        <p:spPr>
          <a:xfrm>
            <a:off x="6863388" y="25847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200">
                <a:solidFill>
                  <a:srgbClr val="B7B7B7"/>
                </a:solidFill>
                <a:latin typeface="Muli"/>
                <a:ea typeface="Muli"/>
                <a:cs typeface="Muli"/>
                <a:sym typeface="Muli"/>
              </a:rPr>
              <a:t>Rosemary</a:t>
            </a:r>
            <a:endParaRPr sz="1200">
              <a:solidFill>
                <a:srgbClr val="B7B7B7"/>
              </a:solidFill>
              <a:latin typeface="Muli"/>
              <a:ea typeface="Muli"/>
              <a:cs typeface="Muli"/>
              <a:sym typeface="Muli"/>
            </a:endParaRPr>
          </a:p>
        </p:txBody>
      </p:sp>
      <p:sp>
        <p:nvSpPr>
          <p:cNvPr id="502" name="Google Shape;502;p58"/>
          <p:cNvSpPr txBox="1"/>
          <p:nvPr/>
        </p:nvSpPr>
        <p:spPr>
          <a:xfrm>
            <a:off x="6863375" y="3041523"/>
            <a:ext cx="1709100" cy="127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Muli"/>
                <a:ea typeface="Muli"/>
                <a:cs typeface="Muli"/>
                <a:sym typeface="Muli"/>
              </a:rPr>
              <a:t>Self consistent biopolymer + small molecule force field</a:t>
            </a:r>
            <a:endParaRPr sz="1200">
              <a:solidFill>
                <a:schemeClr val="dk1"/>
              </a:solidFill>
              <a:latin typeface="Muli"/>
              <a:ea typeface="Muli"/>
              <a:cs typeface="Muli"/>
              <a:sym typeface="Muli"/>
            </a:endParaRPr>
          </a:p>
        </p:txBody>
      </p:sp>
      <p:sp>
        <p:nvSpPr>
          <p:cNvPr id="503" name="Google Shape;503;p58"/>
          <p:cNvSpPr txBox="1"/>
          <p:nvPr/>
        </p:nvSpPr>
        <p:spPr>
          <a:xfrm>
            <a:off x="7460086" y="2017600"/>
            <a:ext cx="5157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b="1">
                <a:solidFill>
                  <a:srgbClr val="B7B7B7"/>
                </a:solidFill>
                <a:latin typeface="Muli"/>
                <a:ea typeface="Muli"/>
                <a:cs typeface="Muli"/>
                <a:sym typeface="Muli"/>
              </a:rPr>
              <a:t>202X</a:t>
            </a:r>
            <a:endParaRPr sz="900" b="1">
              <a:solidFill>
                <a:srgbClr val="B7B7B7"/>
              </a:solidFill>
              <a:latin typeface="Muli"/>
              <a:ea typeface="Muli"/>
              <a:cs typeface="Muli"/>
              <a:sym typeface="Muli"/>
            </a:endParaRPr>
          </a:p>
        </p:txBody>
      </p:sp>
      <p:sp>
        <p:nvSpPr>
          <p:cNvPr id="504" name="Google Shape;504;p58"/>
          <p:cNvSpPr/>
          <p:nvPr/>
        </p:nvSpPr>
        <p:spPr>
          <a:xfrm>
            <a:off x="4337175" y="2171913"/>
            <a:ext cx="594300" cy="3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8"/>
          <p:cNvSpPr/>
          <p:nvPr/>
        </p:nvSpPr>
        <p:spPr>
          <a:xfrm>
            <a:off x="6419150" y="2171913"/>
            <a:ext cx="594300" cy="3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8"/>
          <p:cNvSpPr txBox="1">
            <a:spLocks noGrp="1"/>
          </p:cNvSpPr>
          <p:nvPr>
            <p:ph type="body" idx="1"/>
          </p:nvPr>
        </p:nvSpPr>
        <p:spPr>
          <a:xfrm>
            <a:off x="335275" y="1051560"/>
            <a:ext cx="8305800" cy="552000"/>
          </a:xfrm>
          <a:prstGeom prst="rect">
            <a:avLst/>
          </a:prstGeom>
        </p:spPr>
        <p:txBody>
          <a:bodyPr spcFirstLastPara="1" wrap="square" lIns="91425" tIns="45700" rIns="91425" bIns="45700" anchor="t" anchorCtr="0">
            <a:noAutofit/>
          </a:bodyPr>
          <a:lstStyle/>
          <a:p>
            <a:pPr marL="457200" lvl="0" indent="-330200" algn="just" rtl="0">
              <a:lnSpc>
                <a:spcPct val="200000"/>
              </a:lnSpc>
              <a:spcBef>
                <a:spcPts val="320"/>
              </a:spcBef>
              <a:spcAft>
                <a:spcPts val="0"/>
              </a:spcAft>
              <a:buSzPts val="1600"/>
              <a:buChar char="●"/>
            </a:pPr>
            <a:r>
              <a:rPr lang="en"/>
              <a:t>OpenFF </a:t>
            </a:r>
            <a:r>
              <a:rPr lang="en" b="1">
                <a:solidFill>
                  <a:schemeClr val="accent1"/>
                </a:solidFill>
              </a:rPr>
              <a:t>Sage</a:t>
            </a:r>
            <a:r>
              <a:rPr lang="en"/>
              <a:t> commences the next generation of OpenFF force fields</a:t>
            </a:r>
            <a:endParaRPr/>
          </a:p>
        </p:txBody>
      </p:sp>
      <p:sp>
        <p:nvSpPr>
          <p:cNvPr id="507" name="Google Shape;507;p58"/>
          <p:cNvSpPr/>
          <p:nvPr/>
        </p:nvSpPr>
        <p:spPr>
          <a:xfrm>
            <a:off x="2571405" y="2171925"/>
            <a:ext cx="207600" cy="3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8"/>
          <p:cNvSpPr/>
          <p:nvPr/>
        </p:nvSpPr>
        <p:spPr>
          <a:xfrm rot="-3597791">
            <a:off x="2278332" y="2166281"/>
            <a:ext cx="197181" cy="37099"/>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8"/>
          <p:cNvSpPr/>
          <p:nvPr/>
        </p:nvSpPr>
        <p:spPr>
          <a:xfrm rot="-3597791">
            <a:off x="2472407" y="2171831"/>
            <a:ext cx="197181" cy="37099"/>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8"/>
          <p:cNvSpPr/>
          <p:nvPr/>
        </p:nvSpPr>
        <p:spPr>
          <a:xfrm>
            <a:off x="2184705" y="2171925"/>
            <a:ext cx="207600" cy="3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9"/>
          <p:cNvSpPr txBox="1">
            <a:spLocks noGrp="1"/>
          </p:cNvSpPr>
          <p:nvPr>
            <p:ph type="body" idx="1"/>
          </p:nvPr>
        </p:nvSpPr>
        <p:spPr>
          <a:xfrm>
            <a:off x="182875" y="1051550"/>
            <a:ext cx="4913100" cy="3673500"/>
          </a:xfrm>
          <a:prstGeom prst="rect">
            <a:avLst/>
          </a:prstGeom>
        </p:spPr>
        <p:txBody>
          <a:bodyPr spcFirstLastPara="1" wrap="square" lIns="91425" tIns="45700" rIns="91425" bIns="45700" anchor="t" anchorCtr="0">
            <a:noAutofit/>
          </a:bodyPr>
          <a:lstStyle/>
          <a:p>
            <a:pPr marL="457200" lvl="0" indent="-330200" algn="l" rtl="0">
              <a:lnSpc>
                <a:spcPct val="150000"/>
              </a:lnSpc>
              <a:spcBef>
                <a:spcPts val="320"/>
              </a:spcBef>
              <a:spcAft>
                <a:spcPts val="0"/>
              </a:spcAft>
              <a:buSzPts val="1600"/>
              <a:buChar char="●"/>
            </a:pPr>
            <a:r>
              <a:rPr lang="en"/>
              <a:t>Mixture properties offer large benefits over pure properties alone</a:t>
            </a:r>
            <a:endParaRPr/>
          </a:p>
          <a:p>
            <a:pPr marL="914400" lvl="1" indent="-323850" algn="l" rtl="0">
              <a:lnSpc>
                <a:spcPct val="130000"/>
              </a:lnSpc>
              <a:spcBef>
                <a:spcPts val="0"/>
              </a:spcBef>
              <a:spcAft>
                <a:spcPts val="0"/>
              </a:spcAft>
              <a:buSzPts val="1500"/>
              <a:buChar char="○"/>
            </a:pPr>
            <a:r>
              <a:rPr lang="en" sz="1500"/>
              <a:t>Easily incorporate interactions between solvent, ligands, amino acids, sugars etc</a:t>
            </a:r>
            <a:endParaRPr sz="1500"/>
          </a:p>
          <a:p>
            <a:pPr marL="457200" lvl="0" indent="-330200" algn="just" rtl="0">
              <a:lnSpc>
                <a:spcPct val="150000"/>
              </a:lnSpc>
              <a:spcBef>
                <a:spcPts val="1000"/>
              </a:spcBef>
              <a:spcAft>
                <a:spcPts val="0"/>
              </a:spcAft>
              <a:buSzPts val="1600"/>
              <a:buChar char="●"/>
            </a:pPr>
            <a:r>
              <a:rPr lang="en"/>
              <a:t>Training set includes ~</a:t>
            </a:r>
            <a:r>
              <a:rPr lang="en" b="1">
                <a:solidFill>
                  <a:schemeClr val="accent1"/>
                </a:solidFill>
              </a:rPr>
              <a:t>1000</a:t>
            </a:r>
            <a:r>
              <a:rPr lang="en"/>
              <a:t> mixture enthalpy and density data points (NIST ThermoML)</a:t>
            </a:r>
            <a:endParaRPr/>
          </a:p>
          <a:p>
            <a:pPr marL="914400" lvl="1" indent="-342900" algn="l" rtl="0">
              <a:lnSpc>
                <a:spcPct val="150000"/>
              </a:lnSpc>
              <a:spcBef>
                <a:spcPts val="0"/>
              </a:spcBef>
              <a:spcAft>
                <a:spcPts val="0"/>
              </a:spcAft>
              <a:buSzPts val="1800"/>
              <a:buChar char="○"/>
            </a:pPr>
            <a:r>
              <a:rPr lang="en" sz="1500"/>
              <a:t>Directly includes </a:t>
            </a:r>
            <a:r>
              <a:rPr lang="en" sz="1500" b="1">
                <a:solidFill>
                  <a:schemeClr val="accent1"/>
                </a:solidFill>
              </a:rPr>
              <a:t>aqueous</a:t>
            </a:r>
            <a:r>
              <a:rPr lang="en" sz="1500"/>
              <a:t> (TIP3P) mixtures</a:t>
            </a:r>
            <a:endParaRPr/>
          </a:p>
          <a:p>
            <a:pPr marL="914400" lvl="1" indent="-330200" algn="l" rtl="0">
              <a:lnSpc>
                <a:spcPct val="130000"/>
              </a:lnSpc>
              <a:spcBef>
                <a:spcPts val="0"/>
              </a:spcBef>
              <a:spcAft>
                <a:spcPts val="0"/>
              </a:spcAft>
              <a:buSzPts val="1600"/>
              <a:buChar char="○"/>
            </a:pPr>
            <a:r>
              <a:rPr lang="en" sz="1500"/>
              <a:t>Small organic molecules (C, H, N, O, Cl, Br), ambient conditions, 3 concentrations</a:t>
            </a:r>
            <a:endParaRPr sz="1500"/>
          </a:p>
          <a:p>
            <a:pPr marL="457200" lvl="0" indent="-330200" algn="just" rtl="0">
              <a:lnSpc>
                <a:spcPct val="150000"/>
              </a:lnSpc>
              <a:spcBef>
                <a:spcPts val="0"/>
              </a:spcBef>
              <a:spcAft>
                <a:spcPts val="0"/>
              </a:spcAft>
              <a:buSzPts val="1600"/>
              <a:buChar char="●"/>
            </a:pPr>
            <a:r>
              <a:rPr lang="en"/>
              <a:t>Made possible by the </a:t>
            </a:r>
            <a:r>
              <a:rPr lang="en" b="1">
                <a:solidFill>
                  <a:schemeClr val="accent1"/>
                </a:solidFill>
              </a:rPr>
              <a:t>OpenFF Evaluator</a:t>
            </a:r>
            <a:endParaRPr b="1">
              <a:solidFill>
                <a:schemeClr val="accent1"/>
              </a:solidFill>
            </a:endParaRPr>
          </a:p>
        </p:txBody>
      </p:sp>
      <p:sp>
        <p:nvSpPr>
          <p:cNvPr id="517" name="Google Shape;517;p59"/>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18</a:t>
            </a:fld>
            <a:endParaRPr/>
          </a:p>
        </p:txBody>
      </p:sp>
      <p:sp>
        <p:nvSpPr>
          <p:cNvPr id="518" name="Google Shape;518;p59"/>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OpenFF Sage</a:t>
            </a:r>
            <a:r>
              <a:rPr lang="en"/>
              <a:t> - select vdW parameters trained against experimental </a:t>
            </a:r>
            <a:r>
              <a:rPr lang="en">
                <a:solidFill>
                  <a:schemeClr val="accent1"/>
                </a:solidFill>
              </a:rPr>
              <a:t>MIXTURE</a:t>
            </a:r>
            <a:r>
              <a:rPr lang="en"/>
              <a:t> enthalpies and densities</a:t>
            </a:r>
            <a:endParaRPr/>
          </a:p>
        </p:txBody>
      </p:sp>
      <p:pic>
        <p:nvPicPr>
          <p:cNvPr id="519" name="Google Shape;519;p59"/>
          <p:cNvPicPr preferRelativeResize="0"/>
          <p:nvPr/>
        </p:nvPicPr>
        <p:blipFill rotWithShape="1">
          <a:blip r:embed="rId3">
            <a:alphaModFix/>
          </a:blip>
          <a:srcRect l="3751" t="14948" r="61732" b="11009"/>
          <a:stretch/>
        </p:blipFill>
        <p:spPr>
          <a:xfrm>
            <a:off x="5543825" y="1767692"/>
            <a:ext cx="3254902" cy="1583488"/>
          </a:xfrm>
          <a:prstGeom prst="rect">
            <a:avLst/>
          </a:prstGeom>
          <a:noFill/>
          <a:ln>
            <a:noFill/>
          </a:ln>
        </p:spPr>
      </p:pic>
      <p:sp>
        <p:nvSpPr>
          <p:cNvPr id="520" name="Google Shape;520;p59"/>
          <p:cNvSpPr txBox="1"/>
          <p:nvPr/>
        </p:nvSpPr>
        <p:spPr>
          <a:xfrm>
            <a:off x="7462791" y="1510096"/>
            <a:ext cx="1052400" cy="485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320"/>
              </a:spcBef>
              <a:spcAft>
                <a:spcPts val="0"/>
              </a:spcAft>
              <a:buNone/>
            </a:pPr>
            <a:r>
              <a:rPr lang="en" sz="1100" i="1">
                <a:latin typeface="Muli"/>
                <a:ea typeface="Muli"/>
                <a:cs typeface="Muli"/>
                <a:sym typeface="Muli"/>
              </a:rPr>
              <a:t>H</a:t>
            </a:r>
            <a:r>
              <a:rPr lang="en" sz="1100" i="1" baseline="-25000">
                <a:latin typeface="Muli"/>
                <a:ea typeface="Muli"/>
                <a:cs typeface="Muli"/>
                <a:sym typeface="Muli"/>
              </a:rPr>
              <a:t>mix</a:t>
            </a:r>
            <a:r>
              <a:rPr lang="en" sz="1100" i="1">
                <a:latin typeface="Muli"/>
                <a:ea typeface="Muli"/>
                <a:cs typeface="Muli"/>
                <a:sym typeface="Muli"/>
              </a:rPr>
              <a:t>(</a:t>
            </a:r>
            <a:r>
              <a:rPr lang="en" sz="1100">
                <a:latin typeface="Muli"/>
                <a:ea typeface="Muli"/>
                <a:cs typeface="Muli"/>
                <a:sym typeface="Muli"/>
              </a:rPr>
              <a:t>𝑥</a:t>
            </a:r>
            <a:r>
              <a:rPr lang="en" sz="1100" i="1">
                <a:latin typeface="Muli"/>
                <a:ea typeface="Muli"/>
                <a:cs typeface="Muli"/>
                <a:sym typeface="Muli"/>
              </a:rPr>
              <a:t>)</a:t>
            </a:r>
            <a:r>
              <a:rPr lang="en" sz="1100">
                <a:latin typeface="Muli"/>
                <a:ea typeface="Muli"/>
                <a:cs typeface="Muli"/>
                <a:sym typeface="Muli"/>
              </a:rPr>
              <a:t> + 𝜌(𝑥)</a:t>
            </a:r>
            <a:endParaRPr sz="1100"/>
          </a:p>
        </p:txBody>
      </p:sp>
      <p:sp>
        <p:nvSpPr>
          <p:cNvPr id="521" name="Google Shape;521;p59"/>
          <p:cNvSpPr txBox="1"/>
          <p:nvPr/>
        </p:nvSpPr>
        <p:spPr>
          <a:xfrm>
            <a:off x="5705235" y="1510096"/>
            <a:ext cx="12762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100">
                <a:latin typeface="Muli"/>
                <a:ea typeface="Muli"/>
                <a:cs typeface="Muli"/>
                <a:sym typeface="Muli"/>
              </a:rPr>
              <a:t>openff-1.0.0</a:t>
            </a:r>
            <a:endParaRPr sz="1100">
              <a:latin typeface="Muli"/>
              <a:ea typeface="Muli"/>
              <a:cs typeface="Muli"/>
              <a:sym typeface="Muli"/>
            </a:endParaRPr>
          </a:p>
        </p:txBody>
      </p:sp>
      <p:grpSp>
        <p:nvGrpSpPr>
          <p:cNvPr id="522" name="Google Shape;522;p59"/>
          <p:cNvGrpSpPr/>
          <p:nvPr/>
        </p:nvGrpSpPr>
        <p:grpSpPr>
          <a:xfrm>
            <a:off x="5416428" y="3615355"/>
            <a:ext cx="1286393" cy="295534"/>
            <a:chOff x="2309175" y="4030450"/>
            <a:chExt cx="1326725" cy="304800"/>
          </a:xfrm>
        </p:grpSpPr>
        <p:sp>
          <p:nvSpPr>
            <p:cNvPr id="523" name="Google Shape;523;p59"/>
            <p:cNvSpPr txBox="1"/>
            <p:nvPr/>
          </p:nvSpPr>
          <p:spPr>
            <a:xfrm>
              <a:off x="2371700" y="4030450"/>
              <a:ext cx="1264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015581"/>
                  </a:solidFill>
                  <a:latin typeface="Muli"/>
                  <a:ea typeface="Muli"/>
                  <a:cs typeface="Muli"/>
                  <a:sym typeface="Muli"/>
                </a:rPr>
                <a:t>alcohol + ester</a:t>
              </a:r>
              <a:endParaRPr sz="1000" b="1">
                <a:solidFill>
                  <a:srgbClr val="015581"/>
                </a:solidFill>
                <a:latin typeface="Muli"/>
                <a:ea typeface="Muli"/>
                <a:cs typeface="Muli"/>
                <a:sym typeface="Muli"/>
              </a:endParaRPr>
            </a:p>
          </p:txBody>
        </p:sp>
        <p:sp>
          <p:nvSpPr>
            <p:cNvPr id="524" name="Google Shape;524;p59"/>
            <p:cNvSpPr/>
            <p:nvPr/>
          </p:nvSpPr>
          <p:spPr>
            <a:xfrm>
              <a:off x="2309175" y="4147671"/>
              <a:ext cx="114900" cy="114900"/>
            </a:xfrm>
            <a:prstGeom prst="ellipse">
              <a:avLst/>
            </a:prstGeom>
            <a:solidFill>
              <a:srgbClr val="4DA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15581"/>
                </a:solidFill>
              </a:endParaRPr>
            </a:p>
          </p:txBody>
        </p:sp>
      </p:grpSp>
      <p:grpSp>
        <p:nvGrpSpPr>
          <p:cNvPr id="525" name="Google Shape;525;p59"/>
          <p:cNvGrpSpPr/>
          <p:nvPr/>
        </p:nvGrpSpPr>
        <p:grpSpPr>
          <a:xfrm>
            <a:off x="6530170" y="3615354"/>
            <a:ext cx="1276963" cy="295534"/>
            <a:chOff x="3787050" y="3940750"/>
            <a:chExt cx="1317000" cy="304800"/>
          </a:xfrm>
        </p:grpSpPr>
        <p:sp>
          <p:nvSpPr>
            <p:cNvPr id="526" name="Google Shape;526;p59"/>
            <p:cNvSpPr txBox="1"/>
            <p:nvPr/>
          </p:nvSpPr>
          <p:spPr>
            <a:xfrm>
              <a:off x="3839850" y="3940750"/>
              <a:ext cx="1264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015581"/>
                  </a:solidFill>
                  <a:latin typeface="Muli"/>
                  <a:ea typeface="Muli"/>
                  <a:cs typeface="Muli"/>
                  <a:sym typeface="Muli"/>
                </a:rPr>
                <a:t>alcohol + ketone</a:t>
              </a:r>
              <a:endParaRPr sz="1000" b="1">
                <a:solidFill>
                  <a:srgbClr val="015581"/>
                </a:solidFill>
                <a:latin typeface="Muli"/>
                <a:ea typeface="Muli"/>
                <a:cs typeface="Muli"/>
                <a:sym typeface="Muli"/>
              </a:endParaRPr>
            </a:p>
          </p:txBody>
        </p:sp>
        <p:sp>
          <p:nvSpPr>
            <p:cNvPr id="527" name="Google Shape;527;p59"/>
            <p:cNvSpPr/>
            <p:nvPr/>
          </p:nvSpPr>
          <p:spPr>
            <a:xfrm>
              <a:off x="3787050" y="4054938"/>
              <a:ext cx="114900" cy="114900"/>
            </a:xfrm>
            <a:prstGeom prst="ellipse">
              <a:avLst/>
            </a:prstGeom>
            <a:solidFill>
              <a:srgbClr val="FF7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15581"/>
                </a:solidFill>
              </a:endParaRPr>
            </a:p>
          </p:txBody>
        </p:sp>
      </p:grpSp>
      <p:sp>
        <p:nvSpPr>
          <p:cNvPr id="528" name="Google Shape;528;p59"/>
          <p:cNvSpPr txBox="1"/>
          <p:nvPr/>
        </p:nvSpPr>
        <p:spPr>
          <a:xfrm>
            <a:off x="5592522" y="3301926"/>
            <a:ext cx="13683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000" i="1">
                <a:latin typeface="Muli"/>
                <a:ea typeface="Muli"/>
                <a:cs typeface="Muli"/>
                <a:sym typeface="Muli"/>
              </a:rPr>
              <a:t>Estimated H</a:t>
            </a:r>
            <a:r>
              <a:rPr lang="en" sz="1000" i="1" baseline="-25000">
                <a:latin typeface="Muli"/>
                <a:ea typeface="Muli"/>
                <a:cs typeface="Muli"/>
                <a:sym typeface="Muli"/>
              </a:rPr>
              <a:t>mix</a:t>
            </a:r>
            <a:endParaRPr sz="1000"/>
          </a:p>
        </p:txBody>
      </p:sp>
      <p:sp>
        <p:nvSpPr>
          <p:cNvPr id="529" name="Google Shape;529;p59"/>
          <p:cNvSpPr txBox="1"/>
          <p:nvPr/>
        </p:nvSpPr>
        <p:spPr>
          <a:xfrm rot="-5400000">
            <a:off x="4741425" y="2249271"/>
            <a:ext cx="1368300" cy="485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320"/>
              </a:spcBef>
              <a:spcAft>
                <a:spcPts val="0"/>
              </a:spcAft>
              <a:buNone/>
            </a:pPr>
            <a:r>
              <a:rPr lang="en" sz="1000" i="1">
                <a:latin typeface="Muli"/>
                <a:ea typeface="Muli"/>
                <a:cs typeface="Muli"/>
                <a:sym typeface="Muli"/>
              </a:rPr>
              <a:t>Experimental H</a:t>
            </a:r>
            <a:r>
              <a:rPr lang="en" sz="1000" i="1" baseline="-25000">
                <a:latin typeface="Muli"/>
                <a:ea typeface="Muli"/>
                <a:cs typeface="Muli"/>
                <a:sym typeface="Muli"/>
              </a:rPr>
              <a:t>mix</a:t>
            </a:r>
            <a:endParaRPr sz="1000" baseline="-25000"/>
          </a:p>
        </p:txBody>
      </p:sp>
      <p:sp>
        <p:nvSpPr>
          <p:cNvPr id="530" name="Google Shape;530;p59"/>
          <p:cNvSpPr txBox="1"/>
          <p:nvPr/>
        </p:nvSpPr>
        <p:spPr>
          <a:xfrm>
            <a:off x="7304992" y="3301926"/>
            <a:ext cx="13683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000" i="1">
                <a:latin typeface="Muli"/>
                <a:ea typeface="Muli"/>
                <a:cs typeface="Muli"/>
                <a:sym typeface="Muli"/>
              </a:rPr>
              <a:t>Estimated H</a:t>
            </a:r>
            <a:r>
              <a:rPr lang="en" sz="1000" i="1" baseline="-25000">
                <a:latin typeface="Muli"/>
                <a:ea typeface="Muli"/>
                <a:cs typeface="Muli"/>
                <a:sym typeface="Muli"/>
              </a:rPr>
              <a:t>mix</a:t>
            </a:r>
            <a:endParaRPr sz="1000"/>
          </a:p>
        </p:txBody>
      </p:sp>
      <p:pic>
        <p:nvPicPr>
          <p:cNvPr id="531" name="Google Shape;531;p59"/>
          <p:cNvPicPr preferRelativeResize="0"/>
          <p:nvPr/>
        </p:nvPicPr>
        <p:blipFill rotWithShape="1">
          <a:blip r:embed="rId4">
            <a:alphaModFix/>
          </a:blip>
          <a:srcRect t="13078" b="11146"/>
          <a:stretch/>
        </p:blipFill>
        <p:spPr>
          <a:xfrm>
            <a:off x="5963425" y="3918575"/>
            <a:ext cx="2263301" cy="702583"/>
          </a:xfrm>
          <a:prstGeom prst="rect">
            <a:avLst/>
          </a:prstGeom>
          <a:noFill/>
          <a:ln>
            <a:noFill/>
          </a:ln>
        </p:spPr>
      </p:pic>
      <p:sp>
        <p:nvSpPr>
          <p:cNvPr id="532" name="Google Shape;532;p59"/>
          <p:cNvSpPr txBox="1"/>
          <p:nvPr/>
        </p:nvSpPr>
        <p:spPr>
          <a:xfrm>
            <a:off x="5015325" y="856900"/>
            <a:ext cx="4159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15581"/>
                </a:solidFill>
              </a:rPr>
              <a:t>PREVIOUS STUDY SHOWS FITTING TO H</a:t>
            </a:r>
            <a:r>
              <a:rPr lang="en" baseline="-25000">
                <a:solidFill>
                  <a:srgbClr val="015581"/>
                </a:solidFill>
              </a:rPr>
              <a:t>MIX</a:t>
            </a:r>
            <a:r>
              <a:rPr lang="en">
                <a:solidFill>
                  <a:srgbClr val="015581"/>
                </a:solidFill>
              </a:rPr>
              <a:t> RESOLVES SYSTEMATIC ERRORS</a:t>
            </a:r>
            <a:endParaRPr>
              <a:solidFill>
                <a:srgbClr val="01558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60"/>
          <p:cNvPicPr preferRelativeResize="0"/>
          <p:nvPr/>
        </p:nvPicPr>
        <p:blipFill rotWithShape="1">
          <a:blip r:embed="rId3">
            <a:alphaModFix/>
          </a:blip>
          <a:srcRect l="11339" t="3866" b="45325"/>
          <a:stretch/>
        </p:blipFill>
        <p:spPr>
          <a:xfrm>
            <a:off x="4731725" y="1499825"/>
            <a:ext cx="1151625" cy="2143851"/>
          </a:xfrm>
          <a:prstGeom prst="rect">
            <a:avLst/>
          </a:prstGeom>
          <a:noFill/>
          <a:ln>
            <a:noFill/>
          </a:ln>
        </p:spPr>
      </p:pic>
      <p:pic>
        <p:nvPicPr>
          <p:cNvPr id="539" name="Google Shape;539;p60"/>
          <p:cNvPicPr preferRelativeResize="0"/>
          <p:nvPr/>
        </p:nvPicPr>
        <p:blipFill rotWithShape="1">
          <a:blip r:embed="rId4">
            <a:alphaModFix/>
          </a:blip>
          <a:srcRect t="78562"/>
          <a:stretch/>
        </p:blipFill>
        <p:spPr>
          <a:xfrm>
            <a:off x="4528800" y="3679571"/>
            <a:ext cx="1430075" cy="596125"/>
          </a:xfrm>
          <a:prstGeom prst="rect">
            <a:avLst/>
          </a:prstGeom>
          <a:noFill/>
          <a:ln>
            <a:noFill/>
          </a:ln>
        </p:spPr>
      </p:pic>
      <p:sp>
        <p:nvSpPr>
          <p:cNvPr id="540" name="Google Shape;540;p60"/>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19</a:t>
            </a:fld>
            <a:endParaRPr/>
          </a:p>
        </p:txBody>
      </p:sp>
      <p:sp>
        <p:nvSpPr>
          <p:cNvPr id="541" name="Google Shape;541;p60"/>
          <p:cNvSpPr txBox="1">
            <a:spLocks noGrp="1"/>
          </p:cNvSpPr>
          <p:nvPr>
            <p:ph type="body" idx="1"/>
          </p:nvPr>
        </p:nvSpPr>
        <p:spPr>
          <a:xfrm>
            <a:off x="182875" y="1051550"/>
            <a:ext cx="4206000" cy="3577500"/>
          </a:xfrm>
          <a:prstGeom prst="rect">
            <a:avLst/>
          </a:prstGeom>
        </p:spPr>
        <p:txBody>
          <a:bodyPr spcFirstLastPara="1" wrap="square" lIns="91425" tIns="45700" rIns="91425" bIns="45700" anchor="t" anchorCtr="0">
            <a:noAutofit/>
          </a:bodyPr>
          <a:lstStyle/>
          <a:p>
            <a:pPr marL="457200" lvl="0" indent="-330200" algn="l" rtl="0">
              <a:lnSpc>
                <a:spcPct val="150000"/>
              </a:lnSpc>
              <a:spcBef>
                <a:spcPts val="320"/>
              </a:spcBef>
              <a:spcAft>
                <a:spcPts val="0"/>
              </a:spcAft>
              <a:buSzPts val="1600"/>
              <a:buChar char="●"/>
            </a:pPr>
            <a:r>
              <a:rPr lang="en"/>
              <a:t>Benchmarked refit vdW parameters against solvation free energies + transfer free energies</a:t>
            </a:r>
            <a:endParaRPr/>
          </a:p>
          <a:p>
            <a:pPr marL="914400" lvl="1" indent="-330200" algn="l" rtl="0">
              <a:lnSpc>
                <a:spcPct val="150000"/>
              </a:lnSpc>
              <a:spcBef>
                <a:spcPts val="0"/>
              </a:spcBef>
              <a:spcAft>
                <a:spcPts val="0"/>
              </a:spcAft>
              <a:buSzPts val="1600"/>
              <a:buChar char="○"/>
            </a:pPr>
            <a:r>
              <a:rPr lang="en" sz="1500" b="1">
                <a:solidFill>
                  <a:schemeClr val="accent1"/>
                </a:solidFill>
              </a:rPr>
              <a:t>Subset</a:t>
            </a:r>
            <a:r>
              <a:rPr lang="en" sz="1500"/>
              <a:t> of </a:t>
            </a:r>
            <a:r>
              <a:rPr lang="en" sz="1500" b="1">
                <a:solidFill>
                  <a:schemeClr val="accent1"/>
                </a:solidFill>
              </a:rPr>
              <a:t>FreeSolv</a:t>
            </a:r>
            <a:r>
              <a:rPr lang="en" sz="1500"/>
              <a:t> and </a:t>
            </a:r>
            <a:r>
              <a:rPr lang="en" sz="1500" b="1">
                <a:solidFill>
                  <a:schemeClr val="accent1"/>
                </a:solidFill>
              </a:rPr>
              <a:t>MNSol</a:t>
            </a:r>
            <a:endParaRPr sz="1500" b="1">
              <a:solidFill>
                <a:schemeClr val="accent1"/>
              </a:solidFill>
            </a:endParaRPr>
          </a:p>
          <a:p>
            <a:pPr marL="457200" lvl="0" indent="-330200" algn="l" rtl="0">
              <a:lnSpc>
                <a:spcPct val="150000"/>
              </a:lnSpc>
              <a:spcBef>
                <a:spcPts val="1000"/>
              </a:spcBef>
              <a:spcAft>
                <a:spcPts val="0"/>
              </a:spcAft>
              <a:buSzPts val="1600"/>
              <a:buChar char="●"/>
            </a:pPr>
            <a:r>
              <a:rPr lang="en"/>
              <a:t>Some </a:t>
            </a:r>
            <a:r>
              <a:rPr lang="en" b="1">
                <a:solidFill>
                  <a:srgbClr val="B45F06"/>
                </a:solidFill>
              </a:rPr>
              <a:t>caution</a:t>
            </a:r>
            <a:r>
              <a:rPr lang="en"/>
              <a:t> required given fixed charged force field</a:t>
            </a:r>
            <a:endParaRPr/>
          </a:p>
          <a:p>
            <a:pPr marL="457200" lvl="0" indent="-330200" algn="l" rtl="0">
              <a:lnSpc>
                <a:spcPct val="150000"/>
              </a:lnSpc>
              <a:spcBef>
                <a:spcPts val="1000"/>
              </a:spcBef>
              <a:spcAft>
                <a:spcPts val="0"/>
              </a:spcAft>
              <a:buSzPts val="1600"/>
              <a:buChar char="●"/>
            </a:pPr>
            <a:r>
              <a:rPr lang="en"/>
              <a:t>While outlook looks positive, biggest gains likely once electrostatics consistently refit</a:t>
            </a:r>
            <a:endParaRPr/>
          </a:p>
        </p:txBody>
      </p:sp>
      <p:sp>
        <p:nvSpPr>
          <p:cNvPr id="542" name="Google Shape;542;p60"/>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OpenFF Sage</a:t>
            </a:r>
            <a:r>
              <a:rPr lang="en"/>
              <a:t> - positive improvements observed for solvation / transfer free energies</a:t>
            </a:r>
            <a:endParaRPr/>
          </a:p>
        </p:txBody>
      </p:sp>
      <p:sp>
        <p:nvSpPr>
          <p:cNvPr id="543" name="Google Shape;543;p60"/>
          <p:cNvSpPr txBox="1"/>
          <p:nvPr/>
        </p:nvSpPr>
        <p:spPr>
          <a:xfrm>
            <a:off x="7337638" y="1185600"/>
            <a:ext cx="1784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15581"/>
                </a:solidFill>
                <a:latin typeface="Muli"/>
                <a:ea typeface="Muli"/>
                <a:cs typeface="Muli"/>
                <a:sym typeface="Muli"/>
              </a:rPr>
              <a:t>Non-aq. -&gt; aq. ΔG</a:t>
            </a:r>
            <a:r>
              <a:rPr lang="en" sz="1100" b="1" baseline="-25000">
                <a:solidFill>
                  <a:srgbClr val="015581"/>
                </a:solidFill>
                <a:latin typeface="Muli"/>
                <a:ea typeface="Muli"/>
                <a:cs typeface="Muli"/>
                <a:sym typeface="Muli"/>
              </a:rPr>
              <a:t>trans</a:t>
            </a:r>
            <a:endParaRPr sz="1100" b="1" baseline="-25000">
              <a:solidFill>
                <a:srgbClr val="015581"/>
              </a:solidFill>
              <a:latin typeface="Muli"/>
              <a:ea typeface="Muli"/>
              <a:cs typeface="Muli"/>
              <a:sym typeface="Muli"/>
            </a:endParaRPr>
          </a:p>
        </p:txBody>
      </p:sp>
      <p:sp>
        <p:nvSpPr>
          <p:cNvPr id="544" name="Google Shape;544;p60"/>
          <p:cNvSpPr txBox="1"/>
          <p:nvPr/>
        </p:nvSpPr>
        <p:spPr>
          <a:xfrm>
            <a:off x="4495800" y="1185600"/>
            <a:ext cx="1496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015581"/>
                </a:solidFill>
                <a:latin typeface="Muli"/>
                <a:ea typeface="Muli"/>
                <a:cs typeface="Muli"/>
                <a:sym typeface="Muli"/>
              </a:rPr>
              <a:t>Non- aq. ΔG</a:t>
            </a:r>
            <a:r>
              <a:rPr lang="en" sz="1100" b="1" baseline="-25000">
                <a:solidFill>
                  <a:srgbClr val="015581"/>
                </a:solidFill>
                <a:latin typeface="Muli"/>
                <a:ea typeface="Muli"/>
                <a:cs typeface="Muli"/>
                <a:sym typeface="Muli"/>
              </a:rPr>
              <a:t>solv</a:t>
            </a:r>
            <a:endParaRPr sz="1100" b="1" baseline="-25000">
              <a:solidFill>
                <a:srgbClr val="015581"/>
              </a:solidFill>
              <a:latin typeface="Muli"/>
              <a:ea typeface="Muli"/>
              <a:cs typeface="Muli"/>
              <a:sym typeface="Muli"/>
            </a:endParaRPr>
          </a:p>
        </p:txBody>
      </p:sp>
      <p:sp>
        <p:nvSpPr>
          <p:cNvPr id="545" name="Google Shape;545;p60"/>
          <p:cNvSpPr txBox="1"/>
          <p:nvPr/>
        </p:nvSpPr>
        <p:spPr>
          <a:xfrm>
            <a:off x="5988664" y="1185600"/>
            <a:ext cx="1430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15581"/>
                </a:solidFill>
                <a:latin typeface="Muli"/>
                <a:ea typeface="Muli"/>
                <a:cs typeface="Muli"/>
                <a:sym typeface="Muli"/>
              </a:rPr>
              <a:t>aq. ΔG</a:t>
            </a:r>
            <a:r>
              <a:rPr lang="en" sz="1100" b="1" baseline="-25000">
                <a:solidFill>
                  <a:srgbClr val="015581"/>
                </a:solidFill>
                <a:latin typeface="Muli"/>
                <a:ea typeface="Muli"/>
                <a:cs typeface="Muli"/>
                <a:sym typeface="Muli"/>
              </a:rPr>
              <a:t>solv</a:t>
            </a:r>
            <a:endParaRPr sz="1100" b="1" baseline="-25000">
              <a:solidFill>
                <a:srgbClr val="015581"/>
              </a:solidFill>
              <a:latin typeface="Muli"/>
              <a:ea typeface="Muli"/>
              <a:cs typeface="Muli"/>
              <a:sym typeface="Muli"/>
            </a:endParaRPr>
          </a:p>
        </p:txBody>
      </p:sp>
      <p:sp>
        <p:nvSpPr>
          <p:cNvPr id="546" name="Google Shape;546;p60"/>
          <p:cNvSpPr txBox="1"/>
          <p:nvPr/>
        </p:nvSpPr>
        <p:spPr>
          <a:xfrm rot="-5400000">
            <a:off x="3905550" y="2465003"/>
            <a:ext cx="133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uli"/>
                <a:ea typeface="Muli"/>
                <a:cs typeface="Muli"/>
                <a:sym typeface="Muli"/>
              </a:rPr>
              <a:t>RMSE kJ / mol</a:t>
            </a:r>
            <a:endParaRPr sz="900" baseline="-25000">
              <a:latin typeface="Muli"/>
              <a:ea typeface="Muli"/>
              <a:cs typeface="Muli"/>
              <a:sym typeface="Muli"/>
            </a:endParaRPr>
          </a:p>
        </p:txBody>
      </p:sp>
      <p:pic>
        <p:nvPicPr>
          <p:cNvPr id="547" name="Google Shape;547;p60"/>
          <p:cNvPicPr preferRelativeResize="0"/>
          <p:nvPr/>
        </p:nvPicPr>
        <p:blipFill rotWithShape="1">
          <a:blip r:embed="rId4">
            <a:alphaModFix/>
          </a:blip>
          <a:srcRect l="11964"/>
          <a:stretch/>
        </p:blipFill>
        <p:spPr>
          <a:xfrm>
            <a:off x="7533550" y="1525725"/>
            <a:ext cx="1258925" cy="2780750"/>
          </a:xfrm>
          <a:prstGeom prst="rect">
            <a:avLst/>
          </a:prstGeom>
          <a:noFill/>
          <a:ln>
            <a:noFill/>
          </a:ln>
        </p:spPr>
      </p:pic>
      <p:pic>
        <p:nvPicPr>
          <p:cNvPr id="548" name="Google Shape;548;p60"/>
          <p:cNvPicPr preferRelativeResize="0"/>
          <p:nvPr/>
        </p:nvPicPr>
        <p:blipFill rotWithShape="1">
          <a:blip r:embed="rId5">
            <a:alphaModFix/>
          </a:blip>
          <a:srcRect l="11339" t="3703" b="46584"/>
          <a:stretch/>
        </p:blipFill>
        <p:spPr>
          <a:xfrm>
            <a:off x="6127902" y="1499825"/>
            <a:ext cx="1151625" cy="2143850"/>
          </a:xfrm>
          <a:prstGeom prst="rect">
            <a:avLst/>
          </a:prstGeom>
          <a:noFill/>
          <a:ln>
            <a:noFill/>
          </a:ln>
        </p:spPr>
      </p:pic>
      <p:pic>
        <p:nvPicPr>
          <p:cNvPr id="549" name="Google Shape;549;p60"/>
          <p:cNvPicPr preferRelativeResize="0"/>
          <p:nvPr/>
        </p:nvPicPr>
        <p:blipFill rotWithShape="1">
          <a:blip r:embed="rId4">
            <a:alphaModFix/>
          </a:blip>
          <a:srcRect t="78562"/>
          <a:stretch/>
        </p:blipFill>
        <p:spPr>
          <a:xfrm>
            <a:off x="5912476" y="3679571"/>
            <a:ext cx="1430075" cy="596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2"/>
          <p:cNvSpPr txBox="1">
            <a:spLocks noGrp="1"/>
          </p:cNvSpPr>
          <p:nvPr>
            <p:ph type="subTitle" idx="1"/>
          </p:nvPr>
        </p:nvSpPr>
        <p:spPr>
          <a:xfrm>
            <a:off x="276350" y="1964300"/>
            <a:ext cx="8520600" cy="1592100"/>
          </a:xfrm>
          <a:prstGeom prst="rect">
            <a:avLst/>
          </a:prstGeom>
        </p:spPr>
        <p:txBody>
          <a:bodyPr spcFirstLastPara="1" wrap="square" lIns="91425" tIns="45700" rIns="91425" bIns="45700" anchor="t" anchorCtr="0">
            <a:noAutofit/>
          </a:bodyPr>
          <a:lstStyle/>
          <a:p>
            <a:pPr marL="0" lvl="0" indent="0" algn="ctr" rtl="0">
              <a:spcBef>
                <a:spcPts val="400"/>
              </a:spcBef>
              <a:spcAft>
                <a:spcPts val="0"/>
              </a:spcAft>
              <a:buNone/>
            </a:pPr>
            <a:r>
              <a:rPr lang="en"/>
              <a:t>Simon Boothroyd</a:t>
            </a:r>
            <a:endParaRPr/>
          </a:p>
          <a:p>
            <a:pPr marL="0" lvl="0" indent="0" algn="ctr" rtl="0">
              <a:spcBef>
                <a:spcPts val="400"/>
              </a:spcBef>
              <a:spcAft>
                <a:spcPts val="0"/>
              </a:spcAft>
              <a:buNone/>
            </a:pPr>
            <a:r>
              <a:rPr lang="en"/>
              <a:t>Jeff Wagner</a:t>
            </a:r>
            <a:endParaRPr/>
          </a:p>
          <a:p>
            <a:pPr marL="0" lvl="0" indent="0" algn="ctr" rtl="0">
              <a:spcBef>
                <a:spcPts val="400"/>
              </a:spcBef>
              <a:spcAft>
                <a:spcPts val="0"/>
              </a:spcAft>
              <a:buNone/>
            </a:pPr>
            <a:endParaRPr/>
          </a:p>
        </p:txBody>
      </p:sp>
      <p:sp>
        <p:nvSpPr>
          <p:cNvPr id="225" name="Google Shape;225;p42"/>
          <p:cNvSpPr txBox="1"/>
          <p:nvPr/>
        </p:nvSpPr>
        <p:spPr>
          <a:xfrm>
            <a:off x="410150" y="84875"/>
            <a:ext cx="429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lt1"/>
                </a:solidFill>
                <a:latin typeface="Montserrat"/>
                <a:ea typeface="Montserrat"/>
                <a:cs typeface="Montserrat"/>
                <a:sym typeface="Montserrat"/>
              </a:rPr>
              <a:t>Particular thanks to</a:t>
            </a:r>
            <a:endParaRPr sz="3000" b="1">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1"/>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20</a:t>
            </a:fld>
            <a:endParaRPr/>
          </a:p>
        </p:txBody>
      </p:sp>
      <p:sp>
        <p:nvSpPr>
          <p:cNvPr id="556" name="Google Shape;556;p61"/>
          <p:cNvSpPr txBox="1">
            <a:spLocks noGrp="1"/>
          </p:cNvSpPr>
          <p:nvPr>
            <p:ph type="body" idx="1"/>
          </p:nvPr>
        </p:nvSpPr>
        <p:spPr>
          <a:xfrm>
            <a:off x="182875" y="1051549"/>
            <a:ext cx="7379400" cy="3665400"/>
          </a:xfrm>
          <a:prstGeom prst="rect">
            <a:avLst/>
          </a:prstGeom>
        </p:spPr>
        <p:txBody>
          <a:bodyPr spcFirstLastPara="1" wrap="square" lIns="91425" tIns="45700" rIns="91425" bIns="45700" anchor="t" anchorCtr="0">
            <a:noAutofit/>
          </a:bodyPr>
          <a:lstStyle/>
          <a:p>
            <a:pPr marL="457200" lvl="0" indent="-330200" algn="just" rtl="0">
              <a:lnSpc>
                <a:spcPct val="140000"/>
              </a:lnSpc>
              <a:spcBef>
                <a:spcPts val="320"/>
              </a:spcBef>
              <a:spcAft>
                <a:spcPts val="0"/>
              </a:spcAft>
              <a:buSzPts val="1600"/>
              <a:buChar char="●"/>
            </a:pPr>
            <a:r>
              <a:rPr lang="en"/>
              <a:t>Explored constructing torsion drive sets by combinatorially combining small, chemically diverse fragments (</a:t>
            </a:r>
            <a:r>
              <a:rPr lang="en" b="1">
                <a:solidFill>
                  <a:schemeClr val="accent1"/>
                </a:solidFill>
              </a:rPr>
              <a:t>Gen 3</a:t>
            </a:r>
            <a:r>
              <a:rPr lang="en"/>
              <a:t>)</a:t>
            </a:r>
            <a:endParaRPr/>
          </a:p>
          <a:p>
            <a:pPr marL="914400" lvl="1" indent="-330200" algn="l" rtl="0">
              <a:lnSpc>
                <a:spcPct val="130000"/>
              </a:lnSpc>
              <a:spcBef>
                <a:spcPts val="0"/>
              </a:spcBef>
              <a:spcAft>
                <a:spcPts val="0"/>
              </a:spcAft>
              <a:buSzPts val="1600"/>
              <a:buChar char="○"/>
            </a:pPr>
            <a:r>
              <a:rPr lang="en" sz="1500"/>
              <a:t>reduce steric hindrance / electrostatic interactions while retaining a diversity of chemistry around central bond</a:t>
            </a:r>
            <a:endParaRPr sz="1500"/>
          </a:p>
          <a:p>
            <a:pPr marL="914400" lvl="1" indent="-330200" algn="l" rtl="0">
              <a:lnSpc>
                <a:spcPct val="130000"/>
              </a:lnSpc>
              <a:spcBef>
                <a:spcPts val="0"/>
              </a:spcBef>
              <a:spcAft>
                <a:spcPts val="0"/>
              </a:spcAft>
              <a:buSzPts val="1600"/>
              <a:buChar char="○"/>
            </a:pPr>
            <a:r>
              <a:rPr lang="en" sz="1500"/>
              <a:t>ultimately </a:t>
            </a:r>
            <a:r>
              <a:rPr lang="en" sz="1500" b="1">
                <a:solidFill>
                  <a:srgbClr val="B45F06"/>
                </a:solidFill>
              </a:rPr>
              <a:t>not yet included</a:t>
            </a:r>
            <a:r>
              <a:rPr lang="en" sz="1500"/>
              <a:t> due to poor test set performance - still </a:t>
            </a:r>
            <a:r>
              <a:rPr lang="en" sz="1500" b="1">
                <a:solidFill>
                  <a:srgbClr val="B45F06"/>
                </a:solidFill>
              </a:rPr>
              <a:t>WIP</a:t>
            </a:r>
            <a:endParaRPr sz="1500" b="1">
              <a:solidFill>
                <a:srgbClr val="B45F06"/>
              </a:solidFill>
            </a:endParaRPr>
          </a:p>
          <a:p>
            <a:pPr marL="457200" lvl="0" indent="-330200" algn="just" rtl="0">
              <a:lnSpc>
                <a:spcPct val="150000"/>
              </a:lnSpc>
              <a:spcBef>
                <a:spcPts val="1000"/>
              </a:spcBef>
              <a:spcAft>
                <a:spcPts val="0"/>
              </a:spcAft>
              <a:buSzPts val="1600"/>
              <a:buChar char="●"/>
            </a:pPr>
            <a:r>
              <a:rPr lang="en"/>
              <a:t>Revisited which data should valence terms be trained against</a:t>
            </a:r>
            <a:endParaRPr/>
          </a:p>
          <a:p>
            <a:pPr marL="914400" lvl="1" indent="-330200" algn="l" rtl="0">
              <a:lnSpc>
                <a:spcPct val="130000"/>
              </a:lnSpc>
              <a:spcBef>
                <a:spcPts val="0"/>
              </a:spcBef>
              <a:spcAft>
                <a:spcPts val="0"/>
              </a:spcAft>
              <a:buSzPts val="1600"/>
              <a:buChar char="○"/>
            </a:pPr>
            <a:r>
              <a:rPr lang="en" sz="1500"/>
              <a:t>Train against </a:t>
            </a:r>
            <a:r>
              <a:rPr lang="en" sz="1500" i="1"/>
              <a:t>vibrational frequency</a:t>
            </a:r>
            <a:r>
              <a:rPr lang="en" sz="1500"/>
              <a:t> or not? </a:t>
            </a:r>
            <a:endParaRPr sz="1500"/>
          </a:p>
          <a:p>
            <a:pPr marL="914400" lvl="1" indent="-330200" algn="l" rtl="0">
              <a:lnSpc>
                <a:spcPct val="130000"/>
              </a:lnSpc>
              <a:spcBef>
                <a:spcPts val="0"/>
              </a:spcBef>
              <a:spcAft>
                <a:spcPts val="0"/>
              </a:spcAft>
              <a:buSzPts val="1600"/>
              <a:buChar char="○"/>
            </a:pPr>
            <a:r>
              <a:rPr lang="en" sz="1500"/>
              <a:t>Use </a:t>
            </a:r>
            <a:r>
              <a:rPr lang="en" sz="1500" b="1">
                <a:solidFill>
                  <a:schemeClr val="accent1"/>
                </a:solidFill>
              </a:rPr>
              <a:t>modified Seminario method</a:t>
            </a:r>
            <a:r>
              <a:rPr lang="en" sz="1500"/>
              <a:t> to derive force constants?</a:t>
            </a:r>
            <a:endParaRPr sz="1500"/>
          </a:p>
          <a:p>
            <a:pPr marL="457200" lvl="0" indent="-330200" algn="just" rtl="0">
              <a:lnSpc>
                <a:spcPct val="150000"/>
              </a:lnSpc>
              <a:spcBef>
                <a:spcPts val="1000"/>
              </a:spcBef>
              <a:spcAft>
                <a:spcPts val="0"/>
              </a:spcAft>
              <a:buSzPts val="1600"/>
              <a:buChar char="●"/>
            </a:pPr>
            <a:r>
              <a:rPr lang="en"/>
              <a:t>Include all available data or filter to ensure balanced training set? </a:t>
            </a:r>
            <a:endParaRPr/>
          </a:p>
          <a:p>
            <a:pPr marL="914400" lvl="1" indent="-330200" algn="l" rtl="0">
              <a:lnSpc>
                <a:spcPct val="150000"/>
              </a:lnSpc>
              <a:spcBef>
                <a:spcPts val="0"/>
              </a:spcBef>
              <a:spcAft>
                <a:spcPts val="0"/>
              </a:spcAft>
              <a:buSzPts val="1600"/>
              <a:buChar char="○"/>
            </a:pPr>
            <a:r>
              <a:rPr lang="en" sz="1500"/>
              <a:t>Filter optimized geometry to retain only </a:t>
            </a:r>
            <a:r>
              <a:rPr lang="en" sz="1500" b="1">
                <a:solidFill>
                  <a:schemeClr val="accent1"/>
                </a:solidFill>
              </a:rPr>
              <a:t>distinct</a:t>
            </a:r>
            <a:r>
              <a:rPr lang="en" sz="1500"/>
              <a:t> conformers</a:t>
            </a:r>
            <a:endParaRPr sz="1500"/>
          </a:p>
        </p:txBody>
      </p:sp>
      <p:sp>
        <p:nvSpPr>
          <p:cNvPr id="557" name="Google Shape;557;p61"/>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OpenFF Sage</a:t>
            </a:r>
            <a:r>
              <a:rPr lang="en"/>
              <a:t> - exploring which data best informs valence parameters</a:t>
            </a:r>
            <a:endParaRPr/>
          </a:p>
        </p:txBody>
      </p:sp>
      <p:pic>
        <p:nvPicPr>
          <p:cNvPr id="558" name="Google Shape;558;p61"/>
          <p:cNvPicPr preferRelativeResize="0"/>
          <p:nvPr/>
        </p:nvPicPr>
        <p:blipFill rotWithShape="1">
          <a:blip r:embed="rId3">
            <a:alphaModFix/>
          </a:blip>
          <a:srcRect l="13000" r="17996" b="17668"/>
          <a:stretch/>
        </p:blipFill>
        <p:spPr>
          <a:xfrm>
            <a:off x="7924801" y="1333775"/>
            <a:ext cx="953550" cy="1137800"/>
          </a:xfrm>
          <a:prstGeom prst="rect">
            <a:avLst/>
          </a:prstGeom>
          <a:noFill/>
          <a:ln>
            <a:noFill/>
          </a:ln>
        </p:spPr>
      </p:pic>
      <p:sp>
        <p:nvSpPr>
          <p:cNvPr id="559" name="Google Shape;559;p61"/>
          <p:cNvSpPr txBox="1"/>
          <p:nvPr/>
        </p:nvSpPr>
        <p:spPr>
          <a:xfrm>
            <a:off x="7953513" y="2435025"/>
            <a:ext cx="89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858585"/>
                </a:solidFill>
                <a:latin typeface="Muli"/>
                <a:ea typeface="Muli"/>
                <a:cs typeface="Muli"/>
                <a:sym typeface="Muli"/>
              </a:rPr>
              <a:t>Hyesu Jang</a:t>
            </a:r>
            <a:endParaRPr sz="800">
              <a:solidFill>
                <a:srgbClr val="858585"/>
              </a:solidFill>
              <a:latin typeface="Muli"/>
              <a:ea typeface="Muli"/>
              <a:cs typeface="Muli"/>
              <a:sym typeface="Mul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2"/>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21</a:t>
            </a:fld>
            <a:endParaRPr/>
          </a:p>
        </p:txBody>
      </p:sp>
      <p:sp>
        <p:nvSpPr>
          <p:cNvPr id="566" name="Google Shape;566;p62"/>
          <p:cNvSpPr txBox="1">
            <a:spLocks noGrp="1"/>
          </p:cNvSpPr>
          <p:nvPr>
            <p:ph type="body" idx="1"/>
          </p:nvPr>
        </p:nvSpPr>
        <p:spPr>
          <a:xfrm>
            <a:off x="182875" y="1051558"/>
            <a:ext cx="8305800" cy="8193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b="1">
                <a:solidFill>
                  <a:schemeClr val="accent1"/>
                </a:solidFill>
              </a:rPr>
              <a:t>SAGE</a:t>
            </a:r>
            <a:r>
              <a:rPr lang="en"/>
              <a:t> </a:t>
            </a:r>
            <a:r>
              <a:rPr lang="en" b="1"/>
              <a:t>2.0.0</a:t>
            </a:r>
            <a:r>
              <a:rPr lang="en"/>
              <a:t> showed excellent performance when benchmarked against the </a:t>
            </a:r>
            <a:r>
              <a:rPr lang="en" b="1">
                <a:solidFill>
                  <a:schemeClr val="accent1"/>
                </a:solidFill>
              </a:rPr>
              <a:t>Public</a:t>
            </a:r>
            <a:r>
              <a:rPr lang="en"/>
              <a:t> </a:t>
            </a:r>
            <a:r>
              <a:rPr lang="en">
                <a:latin typeface="Roboto Mono Light"/>
                <a:ea typeface="Roboto Mono Light"/>
                <a:cs typeface="Roboto Mono Light"/>
                <a:sym typeface="Roboto Mono Light"/>
              </a:rPr>
              <a:t>OpenFF Industry Benchmark Season 1 v1.0</a:t>
            </a:r>
            <a:endParaRPr>
              <a:latin typeface="Roboto Mono Light"/>
              <a:ea typeface="Roboto Mono Light"/>
              <a:cs typeface="Roboto Mono Light"/>
              <a:sym typeface="Roboto Mono Light"/>
            </a:endParaRPr>
          </a:p>
        </p:txBody>
      </p:sp>
      <p:sp>
        <p:nvSpPr>
          <p:cNvPr id="567" name="Google Shape;567;p62"/>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OpenFF Sage</a:t>
            </a:r>
            <a:r>
              <a:rPr lang="en"/>
              <a:t> - without introducing new QC data we’ve again improved opt-geo RMSD and ddE</a:t>
            </a:r>
            <a:endParaRPr/>
          </a:p>
        </p:txBody>
      </p:sp>
      <p:pic>
        <p:nvPicPr>
          <p:cNvPr id="568" name="Google Shape;568;p62"/>
          <p:cNvPicPr preferRelativeResize="0"/>
          <p:nvPr/>
        </p:nvPicPr>
        <p:blipFill>
          <a:blip r:embed="rId3">
            <a:alphaModFix/>
          </a:blip>
          <a:stretch>
            <a:fillRect/>
          </a:stretch>
        </p:blipFill>
        <p:spPr>
          <a:xfrm>
            <a:off x="600063" y="1764248"/>
            <a:ext cx="3657601" cy="1550823"/>
          </a:xfrm>
          <a:prstGeom prst="rect">
            <a:avLst/>
          </a:prstGeom>
          <a:noFill/>
          <a:ln>
            <a:noFill/>
          </a:ln>
        </p:spPr>
      </p:pic>
      <p:pic>
        <p:nvPicPr>
          <p:cNvPr id="569" name="Google Shape;569;p62"/>
          <p:cNvPicPr preferRelativeResize="0"/>
          <p:nvPr/>
        </p:nvPicPr>
        <p:blipFill>
          <a:blip r:embed="rId4">
            <a:alphaModFix/>
          </a:blip>
          <a:stretch>
            <a:fillRect/>
          </a:stretch>
        </p:blipFill>
        <p:spPr>
          <a:xfrm>
            <a:off x="2324088" y="3220966"/>
            <a:ext cx="3657601" cy="1540379"/>
          </a:xfrm>
          <a:prstGeom prst="rect">
            <a:avLst/>
          </a:prstGeom>
          <a:noFill/>
          <a:ln>
            <a:noFill/>
          </a:ln>
        </p:spPr>
      </p:pic>
      <p:pic>
        <p:nvPicPr>
          <p:cNvPr id="570" name="Google Shape;570;p62"/>
          <p:cNvPicPr preferRelativeResize="0"/>
          <p:nvPr/>
        </p:nvPicPr>
        <p:blipFill>
          <a:blip r:embed="rId5">
            <a:alphaModFix/>
          </a:blip>
          <a:stretch>
            <a:fillRect/>
          </a:stretch>
        </p:blipFill>
        <p:spPr>
          <a:xfrm>
            <a:off x="4486263" y="1728216"/>
            <a:ext cx="3657601" cy="1540379"/>
          </a:xfrm>
          <a:prstGeom prst="rect">
            <a:avLst/>
          </a:prstGeom>
          <a:noFill/>
          <a:ln>
            <a:noFill/>
          </a:ln>
        </p:spPr>
      </p:pic>
      <p:sp>
        <p:nvSpPr>
          <p:cNvPr id="571" name="Google Shape;571;p62"/>
          <p:cNvSpPr txBox="1"/>
          <p:nvPr/>
        </p:nvSpPr>
        <p:spPr>
          <a:xfrm>
            <a:off x="6057900" y="4355475"/>
            <a:ext cx="316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Muli"/>
                <a:ea typeface="Muli"/>
                <a:cs typeface="Muli"/>
                <a:sym typeface="Muli"/>
              </a:rPr>
              <a:t>* 95% bootstrapped confidence intervals</a:t>
            </a:r>
            <a:endParaRPr sz="1200">
              <a:solidFill>
                <a:srgbClr val="666666"/>
              </a:solidFill>
              <a:latin typeface="Muli"/>
              <a:ea typeface="Muli"/>
              <a:cs typeface="Muli"/>
              <a:sym typeface="Mul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63"/>
          <p:cNvPicPr preferRelativeResize="0"/>
          <p:nvPr/>
        </p:nvPicPr>
        <p:blipFill>
          <a:blip r:embed="rId3">
            <a:alphaModFix/>
          </a:blip>
          <a:stretch>
            <a:fillRect/>
          </a:stretch>
        </p:blipFill>
        <p:spPr>
          <a:xfrm>
            <a:off x="1589890" y="1865350"/>
            <a:ext cx="2763806" cy="2763800"/>
          </a:xfrm>
          <a:prstGeom prst="rect">
            <a:avLst/>
          </a:prstGeom>
          <a:noFill/>
          <a:ln>
            <a:noFill/>
          </a:ln>
        </p:spPr>
      </p:pic>
      <p:pic>
        <p:nvPicPr>
          <p:cNvPr id="578" name="Google Shape;578;p63"/>
          <p:cNvPicPr preferRelativeResize="0"/>
          <p:nvPr/>
        </p:nvPicPr>
        <p:blipFill>
          <a:blip r:embed="rId4">
            <a:alphaModFix/>
          </a:blip>
          <a:stretch>
            <a:fillRect/>
          </a:stretch>
        </p:blipFill>
        <p:spPr>
          <a:xfrm>
            <a:off x="4788000" y="1865349"/>
            <a:ext cx="2763800" cy="2763800"/>
          </a:xfrm>
          <a:prstGeom prst="rect">
            <a:avLst/>
          </a:prstGeom>
          <a:noFill/>
          <a:ln>
            <a:noFill/>
          </a:ln>
        </p:spPr>
      </p:pic>
      <p:sp>
        <p:nvSpPr>
          <p:cNvPr id="579" name="Google Shape;579;p63"/>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22</a:t>
            </a:fld>
            <a:endParaRPr/>
          </a:p>
        </p:txBody>
      </p:sp>
      <p:sp>
        <p:nvSpPr>
          <p:cNvPr id="580" name="Google Shape;580;p63"/>
          <p:cNvSpPr txBox="1">
            <a:spLocks noGrp="1"/>
          </p:cNvSpPr>
          <p:nvPr>
            <p:ph type="body" idx="1"/>
          </p:nvPr>
        </p:nvSpPr>
        <p:spPr>
          <a:xfrm>
            <a:off x="182875" y="1051557"/>
            <a:ext cx="8305800" cy="8631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b="1">
                <a:solidFill>
                  <a:schemeClr val="accent1"/>
                </a:solidFill>
              </a:rPr>
              <a:t>SAGE</a:t>
            </a:r>
            <a:r>
              <a:rPr lang="en">
                <a:solidFill>
                  <a:schemeClr val="accent1"/>
                </a:solidFill>
              </a:rPr>
              <a:t> </a:t>
            </a:r>
            <a:r>
              <a:rPr lang="en" b="1"/>
              <a:t>2.0.0</a:t>
            </a:r>
            <a:r>
              <a:rPr lang="en"/>
              <a:t> likewise predicts well the torsion profiles of a fragmented set of JACS ligands (</a:t>
            </a:r>
            <a:r>
              <a:rPr lang="en">
                <a:latin typeface="Roboto Mono Light"/>
                <a:ea typeface="Roboto Mono Light"/>
                <a:cs typeface="Roboto Mono Light"/>
                <a:sym typeface="Roboto Mono Light"/>
              </a:rPr>
              <a:t>OpenFF-benchmark-ligand-fragments-v1.0</a:t>
            </a:r>
            <a:r>
              <a:rPr lang="en"/>
              <a:t>)</a:t>
            </a:r>
            <a:endParaRPr/>
          </a:p>
        </p:txBody>
      </p:sp>
      <p:sp>
        <p:nvSpPr>
          <p:cNvPr id="581" name="Google Shape;581;p63"/>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OpenFF Sage</a:t>
            </a:r>
            <a:r>
              <a:rPr lang="en"/>
              <a:t> - benchmarked torsion profiles appear to exhibit good performance</a:t>
            </a:r>
            <a:endParaRPr/>
          </a:p>
        </p:txBody>
      </p:sp>
      <p:sp>
        <p:nvSpPr>
          <p:cNvPr id="582" name="Google Shape;582;p63"/>
          <p:cNvSpPr txBox="1"/>
          <p:nvPr/>
        </p:nvSpPr>
        <p:spPr>
          <a:xfrm rot="-5400000">
            <a:off x="174075" y="2871675"/>
            <a:ext cx="256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Light"/>
                <a:ea typeface="Roboto Light"/>
                <a:cs typeface="Roboto Light"/>
                <a:sym typeface="Roboto Light"/>
              </a:rPr>
              <a:t>&lt;RMSD&gt; kcal / mol</a:t>
            </a:r>
            <a:endParaRPr>
              <a:latin typeface="Roboto Light"/>
              <a:ea typeface="Roboto Light"/>
              <a:cs typeface="Roboto Light"/>
              <a:sym typeface="Roboto Light"/>
            </a:endParaRPr>
          </a:p>
        </p:txBody>
      </p:sp>
      <p:sp>
        <p:nvSpPr>
          <p:cNvPr id="583" name="Google Shape;583;p63"/>
          <p:cNvSpPr txBox="1"/>
          <p:nvPr/>
        </p:nvSpPr>
        <p:spPr>
          <a:xfrm>
            <a:off x="2990850" y="4444500"/>
            <a:ext cx="316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Muli"/>
                <a:ea typeface="Muli"/>
                <a:cs typeface="Muli"/>
                <a:sym typeface="Muli"/>
              </a:rPr>
              <a:t>* 95% bootstrapped confidence intervals</a:t>
            </a:r>
            <a:endParaRPr sz="1200">
              <a:solidFill>
                <a:srgbClr val="666666"/>
              </a:solidFill>
              <a:latin typeface="Muli"/>
              <a:ea typeface="Muli"/>
              <a:cs typeface="Muli"/>
              <a:sym typeface="Muli"/>
            </a:endParaRPr>
          </a:p>
        </p:txBody>
      </p:sp>
      <p:sp>
        <p:nvSpPr>
          <p:cNvPr id="584" name="Google Shape;584;p63"/>
          <p:cNvSpPr txBox="1"/>
          <p:nvPr/>
        </p:nvSpPr>
        <p:spPr>
          <a:xfrm rot="-5400000">
            <a:off x="3431125" y="2813775"/>
            <a:ext cx="256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Light"/>
                <a:ea typeface="Roboto Light"/>
                <a:cs typeface="Roboto Light"/>
                <a:sym typeface="Roboto Light"/>
              </a:rPr>
              <a:t>&lt;Scaled RMSD&gt; kcal / mol</a:t>
            </a:r>
            <a:endParaRPr>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4"/>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23</a:t>
            </a:fld>
            <a:endParaRPr/>
          </a:p>
        </p:txBody>
      </p:sp>
      <p:sp>
        <p:nvSpPr>
          <p:cNvPr id="591" name="Google Shape;591;p64"/>
          <p:cNvSpPr txBox="1"/>
          <p:nvPr/>
        </p:nvSpPr>
        <p:spPr>
          <a:xfrm>
            <a:off x="381000" y="0"/>
            <a:ext cx="7924800" cy="81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000" b="1">
                <a:solidFill>
                  <a:srgbClr val="FFFFFF"/>
                </a:solidFill>
                <a:latin typeface="Montserrat"/>
                <a:ea typeface="Montserrat"/>
                <a:cs typeface="Montserrat"/>
                <a:sym typeface="Montserrat"/>
              </a:rPr>
              <a:t>The protein-ligand benchmark set consists out of </a:t>
            </a:r>
            <a:endParaRPr sz="2000" b="1">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000" b="1">
                <a:solidFill>
                  <a:srgbClr val="FFFFFF"/>
                </a:solidFill>
                <a:latin typeface="Montserrat"/>
                <a:ea typeface="Montserrat"/>
                <a:cs typeface="Montserrat"/>
                <a:sym typeface="Montserrat"/>
              </a:rPr>
              <a:t>22 targets, 599 ligands and 1150 alchemical perturbations</a:t>
            </a:r>
            <a:endParaRPr sz="2000" b="1">
              <a:solidFill>
                <a:srgbClr val="FFFFFF"/>
              </a:solidFill>
              <a:latin typeface="Montserrat"/>
              <a:ea typeface="Montserrat"/>
              <a:cs typeface="Montserrat"/>
              <a:sym typeface="Montserrat"/>
            </a:endParaRPr>
          </a:p>
        </p:txBody>
      </p:sp>
      <p:sp>
        <p:nvSpPr>
          <p:cNvPr id="592" name="Google Shape;592;p64"/>
          <p:cNvSpPr txBox="1"/>
          <p:nvPr/>
        </p:nvSpPr>
        <p:spPr>
          <a:xfrm>
            <a:off x="942025" y="1477150"/>
            <a:ext cx="25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uli"/>
              <a:ea typeface="Muli"/>
              <a:cs typeface="Muli"/>
              <a:sym typeface="Muli"/>
            </a:endParaRPr>
          </a:p>
        </p:txBody>
      </p:sp>
      <p:graphicFrame>
        <p:nvGraphicFramePr>
          <p:cNvPr id="593" name="Google Shape;593;p64"/>
          <p:cNvGraphicFramePr/>
          <p:nvPr/>
        </p:nvGraphicFramePr>
        <p:xfrm>
          <a:off x="228600" y="1052002"/>
          <a:ext cx="3000000" cy="3000000"/>
        </p:xfrm>
        <a:graphic>
          <a:graphicData uri="http://schemas.openxmlformats.org/drawingml/2006/table">
            <a:tbl>
              <a:tblPr>
                <a:noFill/>
                <a:tableStyleId>{610A32E6-5442-4918-9157-E18EC05E7368}</a:tableStyleId>
              </a:tblPr>
              <a:tblGrid>
                <a:gridCol w="699150">
                  <a:extLst>
                    <a:ext uri="{9D8B030D-6E8A-4147-A177-3AD203B41FA5}">
                      <a16:colId xmlns:a16="http://schemas.microsoft.com/office/drawing/2014/main" val="20000"/>
                    </a:ext>
                  </a:extLst>
                </a:gridCol>
                <a:gridCol w="698950">
                  <a:extLst>
                    <a:ext uri="{9D8B030D-6E8A-4147-A177-3AD203B41FA5}">
                      <a16:colId xmlns:a16="http://schemas.microsoft.com/office/drawing/2014/main" val="20001"/>
                    </a:ext>
                  </a:extLst>
                </a:gridCol>
                <a:gridCol w="968875">
                  <a:extLst>
                    <a:ext uri="{9D8B030D-6E8A-4147-A177-3AD203B41FA5}">
                      <a16:colId xmlns:a16="http://schemas.microsoft.com/office/drawing/2014/main" val="20002"/>
                    </a:ext>
                  </a:extLst>
                </a:gridCol>
                <a:gridCol w="628225">
                  <a:extLst>
                    <a:ext uri="{9D8B030D-6E8A-4147-A177-3AD203B41FA5}">
                      <a16:colId xmlns:a16="http://schemas.microsoft.com/office/drawing/2014/main" val="20003"/>
                    </a:ext>
                  </a:extLst>
                </a:gridCol>
                <a:gridCol w="739550">
                  <a:extLst>
                    <a:ext uri="{9D8B030D-6E8A-4147-A177-3AD203B41FA5}">
                      <a16:colId xmlns:a16="http://schemas.microsoft.com/office/drawing/2014/main" val="20004"/>
                    </a:ext>
                  </a:extLst>
                </a:gridCol>
                <a:gridCol w="1004075">
                  <a:extLst>
                    <a:ext uri="{9D8B030D-6E8A-4147-A177-3AD203B41FA5}">
                      <a16:colId xmlns:a16="http://schemas.microsoft.com/office/drawing/2014/main" val="20005"/>
                    </a:ext>
                  </a:extLst>
                </a:gridCol>
              </a:tblGrid>
              <a:tr h="269775">
                <a:tc>
                  <a:txBody>
                    <a:bodyPr/>
                    <a:lstStyle/>
                    <a:p>
                      <a:pPr marL="0" lvl="0" indent="0" algn="l" rtl="0">
                        <a:lnSpc>
                          <a:spcPct val="100000"/>
                        </a:lnSpc>
                        <a:spcBef>
                          <a:spcPts val="0"/>
                        </a:spcBef>
                        <a:spcAft>
                          <a:spcPts val="0"/>
                        </a:spcAft>
                        <a:buNone/>
                      </a:pPr>
                      <a:r>
                        <a:rPr lang="en" sz="800" b="1"/>
                        <a:t>Target</a:t>
                      </a:r>
                      <a:endParaRPr sz="800" b="1"/>
                    </a:p>
                  </a:txBody>
                  <a:tcPr marL="91425" marR="91425" marT="0" marB="0"/>
                </a:tc>
                <a:tc>
                  <a:txBody>
                    <a:bodyPr/>
                    <a:lstStyle/>
                    <a:p>
                      <a:pPr marL="0" lvl="0" indent="0" algn="l" rtl="0">
                        <a:lnSpc>
                          <a:spcPct val="100000"/>
                        </a:lnSpc>
                        <a:spcBef>
                          <a:spcPts val="0"/>
                        </a:spcBef>
                        <a:spcAft>
                          <a:spcPts val="0"/>
                        </a:spcAft>
                        <a:buNone/>
                      </a:pPr>
                      <a:r>
                        <a:rPr lang="en" sz="800" b="1"/>
                        <a:t># Ligands</a:t>
                      </a:r>
                      <a:endParaRPr sz="800" b="1"/>
                    </a:p>
                  </a:txBody>
                  <a:tcPr marL="91425" marR="91425" marT="0" marB="0"/>
                </a:tc>
                <a:tc>
                  <a:txBody>
                    <a:bodyPr/>
                    <a:lstStyle/>
                    <a:p>
                      <a:pPr marL="0" lvl="0" indent="0" algn="l" rtl="0">
                        <a:lnSpc>
                          <a:spcPct val="100000"/>
                        </a:lnSpc>
                        <a:spcBef>
                          <a:spcPts val="0"/>
                        </a:spcBef>
                        <a:spcAft>
                          <a:spcPts val="0"/>
                        </a:spcAft>
                        <a:buNone/>
                      </a:pPr>
                      <a:r>
                        <a:rPr lang="en" sz="800" b="1"/>
                        <a:t>#Perturbations</a:t>
                      </a:r>
                      <a:endParaRPr sz="800" b="1"/>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b="1"/>
                        <a:t>Target</a:t>
                      </a:r>
                      <a:endParaRPr sz="800" b="1"/>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b="1"/>
                        <a:t># Ligands</a:t>
                      </a:r>
                      <a:endParaRPr sz="800" b="1"/>
                    </a:p>
                  </a:txBody>
                  <a:tcPr marL="91425" marR="91425" marT="0" marB="0"/>
                </a:tc>
                <a:tc>
                  <a:txBody>
                    <a:bodyPr/>
                    <a:lstStyle/>
                    <a:p>
                      <a:pPr marL="0" lvl="0" indent="0" algn="l" rtl="0">
                        <a:lnSpc>
                          <a:spcPct val="100000"/>
                        </a:lnSpc>
                        <a:spcBef>
                          <a:spcPts val="0"/>
                        </a:spcBef>
                        <a:spcAft>
                          <a:spcPts val="0"/>
                        </a:spcAft>
                        <a:buNone/>
                      </a:pPr>
                      <a:r>
                        <a:rPr lang="en" sz="800" b="1"/>
                        <a:t>#Perturbations</a:t>
                      </a:r>
                      <a:endParaRPr sz="800" b="1"/>
                    </a:p>
                  </a:txBody>
                  <a:tcPr marL="91425" marR="91425" marT="0" marB="0"/>
                </a:tc>
                <a:extLst>
                  <a:ext uri="{0D108BD9-81ED-4DB2-BD59-A6C34878D82A}">
                    <a16:rowId xmlns:a16="http://schemas.microsoft.com/office/drawing/2014/main" val="10000"/>
                  </a:ext>
                </a:extLst>
              </a:tr>
              <a:tr h="269775">
                <a:tc>
                  <a:txBody>
                    <a:bodyPr/>
                    <a:lstStyle/>
                    <a:p>
                      <a:pPr marL="0" lvl="0" indent="0" algn="l" rtl="0">
                        <a:lnSpc>
                          <a:spcPct val="100000"/>
                        </a:lnSpc>
                        <a:spcBef>
                          <a:spcPts val="0"/>
                        </a:spcBef>
                        <a:spcAft>
                          <a:spcPts val="0"/>
                        </a:spcAft>
                        <a:buNone/>
                      </a:pPr>
                      <a:r>
                        <a:rPr lang="en" sz="800"/>
                        <a:t>jnk1</a:t>
                      </a:r>
                      <a:endParaRPr sz="800"/>
                    </a:p>
                  </a:txBody>
                  <a:tcPr marL="91425" marR="91425" marT="0" marB="0"/>
                </a:tc>
                <a:tc>
                  <a:txBody>
                    <a:bodyPr/>
                    <a:lstStyle/>
                    <a:p>
                      <a:pPr marL="0" lvl="0" indent="0" algn="l" rtl="0">
                        <a:lnSpc>
                          <a:spcPct val="100000"/>
                        </a:lnSpc>
                        <a:spcBef>
                          <a:spcPts val="0"/>
                        </a:spcBef>
                        <a:spcAft>
                          <a:spcPts val="0"/>
                        </a:spcAft>
                        <a:buNone/>
                      </a:pPr>
                      <a:r>
                        <a:rPr lang="en" sz="800"/>
                        <a:t>21</a:t>
                      </a:r>
                      <a:endParaRPr sz="800"/>
                    </a:p>
                  </a:txBody>
                  <a:tcPr marL="91425" marR="91425" marT="0" marB="0"/>
                </a:tc>
                <a:tc>
                  <a:txBody>
                    <a:bodyPr/>
                    <a:lstStyle/>
                    <a:p>
                      <a:pPr marL="0" lvl="0" indent="0" algn="l" rtl="0">
                        <a:lnSpc>
                          <a:spcPct val="100000"/>
                        </a:lnSpc>
                        <a:spcBef>
                          <a:spcPts val="0"/>
                        </a:spcBef>
                        <a:spcAft>
                          <a:spcPts val="0"/>
                        </a:spcAft>
                        <a:buNone/>
                      </a:pPr>
                      <a:r>
                        <a:rPr lang="en" sz="800"/>
                        <a:t>31</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bace_p2</a:t>
                      </a:r>
                      <a:endParaRPr sz="800" b="1"/>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12</a:t>
                      </a:r>
                      <a:endParaRPr sz="800"/>
                    </a:p>
                  </a:txBody>
                  <a:tcPr marL="91425" marR="91425" marT="0" marB="0"/>
                </a:tc>
                <a:tc>
                  <a:txBody>
                    <a:bodyPr/>
                    <a:lstStyle/>
                    <a:p>
                      <a:pPr marL="0" lvl="0" indent="0" algn="l" rtl="0">
                        <a:lnSpc>
                          <a:spcPct val="100000"/>
                        </a:lnSpc>
                        <a:spcBef>
                          <a:spcPts val="0"/>
                        </a:spcBef>
                        <a:spcAft>
                          <a:spcPts val="0"/>
                        </a:spcAft>
                        <a:buNone/>
                      </a:pPr>
                      <a:r>
                        <a:rPr lang="en" sz="800"/>
                        <a:t>26</a:t>
                      </a:r>
                      <a:endParaRPr sz="800"/>
                    </a:p>
                  </a:txBody>
                  <a:tcPr marL="91425" marR="91425" marT="0" marB="0"/>
                </a:tc>
                <a:extLst>
                  <a:ext uri="{0D108BD9-81ED-4DB2-BD59-A6C34878D82A}">
                    <a16:rowId xmlns:a16="http://schemas.microsoft.com/office/drawing/2014/main" val="10001"/>
                  </a:ext>
                </a:extLst>
              </a:tr>
              <a:tr h="269775">
                <a:tc>
                  <a:txBody>
                    <a:bodyPr/>
                    <a:lstStyle/>
                    <a:p>
                      <a:pPr marL="0" lvl="0" indent="0" algn="l" rtl="0">
                        <a:lnSpc>
                          <a:spcPct val="100000"/>
                        </a:lnSpc>
                        <a:spcBef>
                          <a:spcPts val="0"/>
                        </a:spcBef>
                        <a:spcAft>
                          <a:spcPts val="0"/>
                        </a:spcAft>
                        <a:buNone/>
                      </a:pPr>
                      <a:r>
                        <a:rPr lang="en" sz="800"/>
                        <a:t>pde2</a:t>
                      </a:r>
                      <a:endParaRPr sz="800"/>
                    </a:p>
                  </a:txBody>
                  <a:tcPr marL="91425" marR="91425" marT="0" marB="0"/>
                </a:tc>
                <a:tc>
                  <a:txBody>
                    <a:bodyPr/>
                    <a:lstStyle/>
                    <a:p>
                      <a:pPr marL="0" lvl="0" indent="0" algn="l" rtl="0">
                        <a:lnSpc>
                          <a:spcPct val="100000"/>
                        </a:lnSpc>
                        <a:spcBef>
                          <a:spcPts val="0"/>
                        </a:spcBef>
                        <a:spcAft>
                          <a:spcPts val="0"/>
                        </a:spcAft>
                        <a:buNone/>
                      </a:pPr>
                      <a:r>
                        <a:rPr lang="en" sz="800"/>
                        <a:t>21</a:t>
                      </a:r>
                      <a:endParaRPr sz="800"/>
                    </a:p>
                  </a:txBody>
                  <a:tcPr marL="91425" marR="91425" marT="0" marB="0"/>
                </a:tc>
                <a:tc>
                  <a:txBody>
                    <a:bodyPr/>
                    <a:lstStyle/>
                    <a:p>
                      <a:pPr marL="0" lvl="0" indent="0" algn="l" rtl="0">
                        <a:lnSpc>
                          <a:spcPct val="100000"/>
                        </a:lnSpc>
                        <a:spcBef>
                          <a:spcPts val="0"/>
                        </a:spcBef>
                        <a:spcAft>
                          <a:spcPts val="0"/>
                        </a:spcAft>
                        <a:buNone/>
                      </a:pPr>
                      <a:r>
                        <a:rPr lang="en" sz="800"/>
                        <a:t>34</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tyk2</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16</a:t>
                      </a:r>
                      <a:endParaRPr sz="800"/>
                    </a:p>
                  </a:txBody>
                  <a:tcPr marL="91425" marR="91425" marT="0" marB="0"/>
                </a:tc>
                <a:tc>
                  <a:txBody>
                    <a:bodyPr/>
                    <a:lstStyle/>
                    <a:p>
                      <a:pPr marL="0" lvl="0" indent="0" algn="l" rtl="0">
                        <a:lnSpc>
                          <a:spcPct val="100000"/>
                        </a:lnSpc>
                        <a:spcBef>
                          <a:spcPts val="0"/>
                        </a:spcBef>
                        <a:spcAft>
                          <a:spcPts val="0"/>
                        </a:spcAft>
                        <a:buNone/>
                      </a:pPr>
                      <a:r>
                        <a:rPr lang="en" sz="800"/>
                        <a:t>24</a:t>
                      </a:r>
                      <a:endParaRPr sz="800"/>
                    </a:p>
                  </a:txBody>
                  <a:tcPr marL="91425" marR="91425" marT="0" marB="0"/>
                </a:tc>
                <a:extLst>
                  <a:ext uri="{0D108BD9-81ED-4DB2-BD59-A6C34878D82A}">
                    <a16:rowId xmlns:a16="http://schemas.microsoft.com/office/drawing/2014/main" val="10002"/>
                  </a:ext>
                </a:extLst>
              </a:tr>
              <a:tr h="269775">
                <a:tc>
                  <a:txBody>
                    <a:bodyPr/>
                    <a:lstStyle/>
                    <a:p>
                      <a:pPr marL="0" lvl="0" indent="0" algn="l" rtl="0">
                        <a:lnSpc>
                          <a:spcPct val="100000"/>
                        </a:lnSpc>
                        <a:spcBef>
                          <a:spcPts val="0"/>
                        </a:spcBef>
                        <a:spcAft>
                          <a:spcPts val="0"/>
                        </a:spcAft>
                        <a:buNone/>
                      </a:pPr>
                      <a:r>
                        <a:rPr lang="en" sz="800"/>
                        <a:t>thrombin</a:t>
                      </a:r>
                      <a:endParaRPr sz="800"/>
                    </a:p>
                  </a:txBody>
                  <a:tcPr marL="91425" marR="91425" marT="0" marB="0"/>
                </a:tc>
                <a:tc>
                  <a:txBody>
                    <a:bodyPr/>
                    <a:lstStyle/>
                    <a:p>
                      <a:pPr marL="0" lvl="0" indent="0" algn="l" rtl="0">
                        <a:lnSpc>
                          <a:spcPct val="100000"/>
                        </a:lnSpc>
                        <a:spcBef>
                          <a:spcPts val="0"/>
                        </a:spcBef>
                        <a:spcAft>
                          <a:spcPts val="0"/>
                        </a:spcAft>
                        <a:buNone/>
                      </a:pPr>
                      <a:r>
                        <a:rPr lang="en" sz="800"/>
                        <a:t>11</a:t>
                      </a:r>
                      <a:endParaRPr sz="800"/>
                    </a:p>
                  </a:txBody>
                  <a:tcPr marL="91425" marR="91425" marT="0" marB="0"/>
                </a:tc>
                <a:tc>
                  <a:txBody>
                    <a:bodyPr/>
                    <a:lstStyle/>
                    <a:p>
                      <a:pPr marL="0" lvl="0" indent="0" algn="l" rtl="0">
                        <a:lnSpc>
                          <a:spcPct val="100000"/>
                        </a:lnSpc>
                        <a:spcBef>
                          <a:spcPts val="0"/>
                        </a:spcBef>
                        <a:spcAft>
                          <a:spcPts val="0"/>
                        </a:spcAft>
                        <a:buNone/>
                      </a:pPr>
                      <a:r>
                        <a:rPr lang="en" sz="800"/>
                        <a:t>16</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ros1</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28</a:t>
                      </a:r>
                      <a:endParaRPr sz="800"/>
                    </a:p>
                  </a:txBody>
                  <a:tcPr marL="91425" marR="91425" marT="0" marB="0"/>
                </a:tc>
                <a:tc>
                  <a:txBody>
                    <a:bodyPr/>
                    <a:lstStyle/>
                    <a:p>
                      <a:pPr marL="0" lvl="0" indent="0" algn="l" rtl="0">
                        <a:lnSpc>
                          <a:spcPct val="100000"/>
                        </a:lnSpc>
                        <a:spcBef>
                          <a:spcPts val="0"/>
                        </a:spcBef>
                        <a:spcAft>
                          <a:spcPts val="0"/>
                        </a:spcAft>
                        <a:buNone/>
                      </a:pPr>
                      <a:r>
                        <a:rPr lang="en" sz="800"/>
                        <a:t>63</a:t>
                      </a:r>
                      <a:endParaRPr sz="800"/>
                    </a:p>
                  </a:txBody>
                  <a:tcPr marL="91425" marR="91425" marT="0" marB="0"/>
                </a:tc>
                <a:extLst>
                  <a:ext uri="{0D108BD9-81ED-4DB2-BD59-A6C34878D82A}">
                    <a16:rowId xmlns:a16="http://schemas.microsoft.com/office/drawing/2014/main" val="10003"/>
                  </a:ext>
                </a:extLst>
              </a:tr>
              <a:tr h="269775">
                <a:tc>
                  <a:txBody>
                    <a:bodyPr/>
                    <a:lstStyle/>
                    <a:p>
                      <a:pPr marL="0" lvl="0" indent="0" algn="l" rtl="0">
                        <a:lnSpc>
                          <a:spcPct val="100000"/>
                        </a:lnSpc>
                        <a:spcBef>
                          <a:spcPts val="0"/>
                        </a:spcBef>
                        <a:spcAft>
                          <a:spcPts val="0"/>
                        </a:spcAft>
                        <a:buNone/>
                      </a:pPr>
                      <a:r>
                        <a:rPr lang="en" sz="800"/>
                        <a:t>p38</a:t>
                      </a:r>
                      <a:endParaRPr sz="800"/>
                    </a:p>
                  </a:txBody>
                  <a:tcPr marL="91425" marR="91425" marT="0" marB="0"/>
                </a:tc>
                <a:tc>
                  <a:txBody>
                    <a:bodyPr/>
                    <a:lstStyle/>
                    <a:p>
                      <a:pPr marL="0" lvl="0" indent="0" algn="l" rtl="0">
                        <a:lnSpc>
                          <a:spcPct val="100000"/>
                        </a:lnSpc>
                        <a:spcBef>
                          <a:spcPts val="0"/>
                        </a:spcBef>
                        <a:spcAft>
                          <a:spcPts val="0"/>
                        </a:spcAft>
                        <a:buNone/>
                      </a:pPr>
                      <a:r>
                        <a:rPr lang="en" sz="800"/>
                        <a:t>34</a:t>
                      </a:r>
                      <a:endParaRPr sz="800"/>
                    </a:p>
                  </a:txBody>
                  <a:tcPr marL="91425" marR="91425" marT="0" marB="0"/>
                </a:tc>
                <a:tc>
                  <a:txBody>
                    <a:bodyPr/>
                    <a:lstStyle/>
                    <a:p>
                      <a:pPr marL="0" lvl="0" indent="0" algn="l" rtl="0">
                        <a:lnSpc>
                          <a:spcPct val="100000"/>
                        </a:lnSpc>
                        <a:spcBef>
                          <a:spcPts val="0"/>
                        </a:spcBef>
                        <a:spcAft>
                          <a:spcPts val="0"/>
                        </a:spcAft>
                        <a:buNone/>
                      </a:pPr>
                      <a:r>
                        <a:rPr lang="en" sz="800"/>
                        <a:t>56</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eg5</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28</a:t>
                      </a:r>
                      <a:endParaRPr sz="800"/>
                    </a:p>
                  </a:txBody>
                  <a:tcPr marL="91425" marR="91425" marT="0" marB="0"/>
                </a:tc>
                <a:tc>
                  <a:txBody>
                    <a:bodyPr/>
                    <a:lstStyle/>
                    <a:p>
                      <a:pPr marL="0" lvl="0" indent="0" algn="l" rtl="0">
                        <a:lnSpc>
                          <a:spcPct val="100000"/>
                        </a:lnSpc>
                        <a:spcBef>
                          <a:spcPts val="0"/>
                        </a:spcBef>
                        <a:spcAft>
                          <a:spcPts val="0"/>
                        </a:spcAft>
                        <a:buNone/>
                      </a:pPr>
                      <a:r>
                        <a:rPr lang="en" sz="800"/>
                        <a:t>65</a:t>
                      </a:r>
                      <a:endParaRPr sz="800"/>
                    </a:p>
                  </a:txBody>
                  <a:tcPr marL="91425" marR="91425" marT="0" marB="0"/>
                </a:tc>
                <a:extLst>
                  <a:ext uri="{0D108BD9-81ED-4DB2-BD59-A6C34878D82A}">
                    <a16:rowId xmlns:a16="http://schemas.microsoft.com/office/drawing/2014/main" val="10004"/>
                  </a:ext>
                </a:extLst>
              </a:tr>
              <a:tr h="269775">
                <a:tc>
                  <a:txBody>
                    <a:bodyPr/>
                    <a:lstStyle/>
                    <a:p>
                      <a:pPr marL="0" lvl="0" indent="0" algn="l" rtl="0">
                        <a:lnSpc>
                          <a:spcPct val="100000"/>
                        </a:lnSpc>
                        <a:spcBef>
                          <a:spcPts val="0"/>
                        </a:spcBef>
                        <a:spcAft>
                          <a:spcPts val="0"/>
                        </a:spcAft>
                        <a:buNone/>
                      </a:pPr>
                      <a:r>
                        <a:rPr lang="en" sz="800"/>
                        <a:t>ptp1b</a:t>
                      </a:r>
                      <a:endParaRPr sz="800"/>
                    </a:p>
                  </a:txBody>
                  <a:tcPr marL="91425" marR="91425" marT="0" marB="0"/>
                </a:tc>
                <a:tc>
                  <a:txBody>
                    <a:bodyPr/>
                    <a:lstStyle/>
                    <a:p>
                      <a:pPr marL="0" lvl="0" indent="0" algn="l" rtl="0">
                        <a:lnSpc>
                          <a:spcPct val="100000"/>
                        </a:lnSpc>
                        <a:spcBef>
                          <a:spcPts val="0"/>
                        </a:spcBef>
                        <a:spcAft>
                          <a:spcPts val="0"/>
                        </a:spcAft>
                        <a:buNone/>
                      </a:pPr>
                      <a:r>
                        <a:rPr lang="en" sz="800"/>
                        <a:t>23</a:t>
                      </a:r>
                      <a:endParaRPr sz="800"/>
                    </a:p>
                  </a:txBody>
                  <a:tcPr marL="91425" marR="91425" marT="0" marB="0"/>
                </a:tc>
                <a:tc>
                  <a:txBody>
                    <a:bodyPr/>
                    <a:lstStyle/>
                    <a:p>
                      <a:pPr marL="0" lvl="0" indent="0" algn="l" rtl="0">
                        <a:lnSpc>
                          <a:spcPct val="100000"/>
                        </a:lnSpc>
                        <a:spcBef>
                          <a:spcPts val="0"/>
                        </a:spcBef>
                        <a:spcAft>
                          <a:spcPts val="0"/>
                        </a:spcAft>
                        <a:buNone/>
                      </a:pPr>
                      <a:r>
                        <a:rPr lang="en" sz="800"/>
                        <a:t>49</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cdk8</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33</a:t>
                      </a:r>
                      <a:endParaRPr sz="800"/>
                    </a:p>
                  </a:txBody>
                  <a:tcPr marL="91425" marR="91425" marT="0" marB="0"/>
                </a:tc>
                <a:tc>
                  <a:txBody>
                    <a:bodyPr/>
                    <a:lstStyle/>
                    <a:p>
                      <a:pPr marL="0" lvl="0" indent="0" algn="l" rtl="0">
                        <a:lnSpc>
                          <a:spcPct val="100000"/>
                        </a:lnSpc>
                        <a:spcBef>
                          <a:spcPts val="0"/>
                        </a:spcBef>
                        <a:spcAft>
                          <a:spcPts val="0"/>
                        </a:spcAft>
                        <a:buNone/>
                      </a:pPr>
                      <a:r>
                        <a:rPr lang="en" sz="800"/>
                        <a:t>54</a:t>
                      </a:r>
                      <a:endParaRPr sz="800"/>
                    </a:p>
                  </a:txBody>
                  <a:tcPr marL="91425" marR="91425" marT="0" marB="0"/>
                </a:tc>
                <a:extLst>
                  <a:ext uri="{0D108BD9-81ED-4DB2-BD59-A6C34878D82A}">
                    <a16:rowId xmlns:a16="http://schemas.microsoft.com/office/drawing/2014/main" val="10005"/>
                  </a:ext>
                </a:extLst>
              </a:tr>
              <a:tr h="269775">
                <a:tc>
                  <a:txBody>
                    <a:bodyPr/>
                    <a:lstStyle/>
                    <a:p>
                      <a:pPr marL="0" lvl="0" indent="0" algn="l" rtl="0">
                        <a:lnSpc>
                          <a:spcPct val="100000"/>
                        </a:lnSpc>
                        <a:spcBef>
                          <a:spcPts val="0"/>
                        </a:spcBef>
                        <a:spcAft>
                          <a:spcPts val="0"/>
                        </a:spcAft>
                        <a:buNone/>
                      </a:pPr>
                      <a:r>
                        <a:rPr lang="en" sz="800"/>
                        <a:t>galectin</a:t>
                      </a:r>
                      <a:endParaRPr sz="800"/>
                    </a:p>
                  </a:txBody>
                  <a:tcPr marL="91425" marR="91425" marT="0" marB="0"/>
                </a:tc>
                <a:tc>
                  <a:txBody>
                    <a:bodyPr/>
                    <a:lstStyle/>
                    <a:p>
                      <a:pPr marL="0" lvl="0" indent="0" algn="l" rtl="0">
                        <a:lnSpc>
                          <a:spcPct val="100000"/>
                        </a:lnSpc>
                        <a:spcBef>
                          <a:spcPts val="0"/>
                        </a:spcBef>
                        <a:spcAft>
                          <a:spcPts val="0"/>
                        </a:spcAft>
                        <a:buNone/>
                      </a:pPr>
                      <a:r>
                        <a:rPr lang="en" sz="800"/>
                        <a:t>8</a:t>
                      </a:r>
                      <a:endParaRPr sz="800"/>
                    </a:p>
                  </a:txBody>
                  <a:tcPr marL="91425" marR="91425" marT="0" marB="0"/>
                </a:tc>
                <a:tc>
                  <a:txBody>
                    <a:bodyPr/>
                    <a:lstStyle/>
                    <a:p>
                      <a:pPr marL="0" lvl="0" indent="0" algn="l" rtl="0">
                        <a:lnSpc>
                          <a:spcPct val="100000"/>
                        </a:lnSpc>
                        <a:spcBef>
                          <a:spcPts val="0"/>
                        </a:spcBef>
                        <a:spcAft>
                          <a:spcPts val="0"/>
                        </a:spcAft>
                        <a:buNone/>
                      </a:pPr>
                      <a:r>
                        <a:rPr lang="en" sz="800"/>
                        <a:t>7</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hif2a</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42</a:t>
                      </a:r>
                      <a:endParaRPr sz="800"/>
                    </a:p>
                  </a:txBody>
                  <a:tcPr marL="91425" marR="91425" marT="0" marB="0"/>
                </a:tc>
                <a:tc>
                  <a:txBody>
                    <a:bodyPr/>
                    <a:lstStyle/>
                    <a:p>
                      <a:pPr marL="0" lvl="0" indent="0" algn="l" rtl="0">
                        <a:lnSpc>
                          <a:spcPct val="100000"/>
                        </a:lnSpc>
                        <a:spcBef>
                          <a:spcPts val="0"/>
                        </a:spcBef>
                        <a:spcAft>
                          <a:spcPts val="0"/>
                        </a:spcAft>
                        <a:buNone/>
                      </a:pPr>
                      <a:r>
                        <a:rPr lang="en" sz="800"/>
                        <a:t>92</a:t>
                      </a:r>
                      <a:endParaRPr sz="800"/>
                    </a:p>
                  </a:txBody>
                  <a:tcPr marL="91425" marR="91425" marT="0" marB="0"/>
                </a:tc>
                <a:extLst>
                  <a:ext uri="{0D108BD9-81ED-4DB2-BD59-A6C34878D82A}">
                    <a16:rowId xmlns:a16="http://schemas.microsoft.com/office/drawing/2014/main" val="10006"/>
                  </a:ext>
                </a:extLst>
              </a:tr>
              <a:tr h="269775">
                <a:tc>
                  <a:txBody>
                    <a:bodyPr/>
                    <a:lstStyle/>
                    <a:p>
                      <a:pPr marL="0" lvl="0" indent="0" algn="l" rtl="0">
                        <a:lnSpc>
                          <a:spcPct val="100000"/>
                        </a:lnSpc>
                        <a:spcBef>
                          <a:spcPts val="0"/>
                        </a:spcBef>
                        <a:spcAft>
                          <a:spcPts val="0"/>
                        </a:spcAft>
                        <a:buNone/>
                      </a:pPr>
                      <a:r>
                        <a:rPr lang="en" sz="800"/>
                        <a:t>cdk2</a:t>
                      </a:r>
                      <a:endParaRPr sz="800"/>
                    </a:p>
                  </a:txBody>
                  <a:tcPr marL="91425" marR="91425" marT="0" marB="0"/>
                </a:tc>
                <a:tc>
                  <a:txBody>
                    <a:bodyPr/>
                    <a:lstStyle/>
                    <a:p>
                      <a:pPr marL="0" lvl="0" indent="0" algn="l" rtl="0">
                        <a:lnSpc>
                          <a:spcPct val="100000"/>
                        </a:lnSpc>
                        <a:spcBef>
                          <a:spcPts val="0"/>
                        </a:spcBef>
                        <a:spcAft>
                          <a:spcPts val="0"/>
                        </a:spcAft>
                        <a:buNone/>
                      </a:pPr>
                      <a:r>
                        <a:rPr lang="en" sz="800"/>
                        <a:t>16</a:t>
                      </a:r>
                      <a:endParaRPr sz="800"/>
                    </a:p>
                  </a:txBody>
                  <a:tcPr marL="91425" marR="91425" marT="0" marB="0"/>
                </a:tc>
                <a:tc>
                  <a:txBody>
                    <a:bodyPr/>
                    <a:lstStyle/>
                    <a:p>
                      <a:pPr marL="0" lvl="0" indent="0" algn="l" rtl="0">
                        <a:lnSpc>
                          <a:spcPct val="100000"/>
                        </a:lnSpc>
                        <a:spcBef>
                          <a:spcPts val="0"/>
                        </a:spcBef>
                        <a:spcAft>
                          <a:spcPts val="0"/>
                        </a:spcAft>
                        <a:buNone/>
                      </a:pPr>
                      <a:r>
                        <a:rPr lang="en" sz="800"/>
                        <a:t>25</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pfkfb3</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40</a:t>
                      </a:r>
                      <a:endParaRPr sz="800"/>
                    </a:p>
                  </a:txBody>
                  <a:tcPr marL="91425" marR="91425" marT="0" marB="0"/>
                </a:tc>
                <a:tc>
                  <a:txBody>
                    <a:bodyPr/>
                    <a:lstStyle/>
                    <a:p>
                      <a:pPr marL="0" lvl="0" indent="0" algn="l" rtl="0">
                        <a:lnSpc>
                          <a:spcPct val="100000"/>
                        </a:lnSpc>
                        <a:spcBef>
                          <a:spcPts val="0"/>
                        </a:spcBef>
                        <a:spcAft>
                          <a:spcPts val="0"/>
                        </a:spcAft>
                        <a:buNone/>
                      </a:pPr>
                      <a:r>
                        <a:rPr lang="en" sz="800"/>
                        <a:t>66</a:t>
                      </a:r>
                      <a:endParaRPr sz="800"/>
                    </a:p>
                  </a:txBody>
                  <a:tcPr marL="91425" marR="91425" marT="0" marB="0"/>
                </a:tc>
                <a:extLst>
                  <a:ext uri="{0D108BD9-81ED-4DB2-BD59-A6C34878D82A}">
                    <a16:rowId xmlns:a16="http://schemas.microsoft.com/office/drawing/2014/main" val="10007"/>
                  </a:ext>
                </a:extLst>
              </a:tr>
              <a:tr h="269775">
                <a:tc>
                  <a:txBody>
                    <a:bodyPr/>
                    <a:lstStyle/>
                    <a:p>
                      <a:pPr marL="0" lvl="0" indent="0" algn="l" rtl="0">
                        <a:lnSpc>
                          <a:spcPct val="100000"/>
                        </a:lnSpc>
                        <a:spcBef>
                          <a:spcPts val="0"/>
                        </a:spcBef>
                        <a:spcAft>
                          <a:spcPts val="0"/>
                        </a:spcAft>
                        <a:buNone/>
                      </a:pPr>
                      <a:r>
                        <a:rPr lang="en" sz="800"/>
                        <a:t>cmet</a:t>
                      </a:r>
                      <a:endParaRPr sz="800"/>
                    </a:p>
                  </a:txBody>
                  <a:tcPr marL="91425" marR="91425" marT="0" marB="0"/>
                </a:tc>
                <a:tc>
                  <a:txBody>
                    <a:bodyPr/>
                    <a:lstStyle/>
                    <a:p>
                      <a:pPr marL="0" lvl="0" indent="0" algn="l" rtl="0">
                        <a:lnSpc>
                          <a:spcPct val="100000"/>
                        </a:lnSpc>
                        <a:spcBef>
                          <a:spcPts val="0"/>
                        </a:spcBef>
                        <a:spcAft>
                          <a:spcPts val="0"/>
                        </a:spcAft>
                        <a:buNone/>
                      </a:pPr>
                      <a:r>
                        <a:rPr lang="en" sz="800"/>
                        <a:t>24</a:t>
                      </a:r>
                      <a:endParaRPr sz="800"/>
                    </a:p>
                  </a:txBody>
                  <a:tcPr marL="91425" marR="91425" marT="0" marB="0"/>
                </a:tc>
                <a:tc>
                  <a:txBody>
                    <a:bodyPr/>
                    <a:lstStyle/>
                    <a:p>
                      <a:pPr marL="0" lvl="0" indent="0" algn="l" rtl="0">
                        <a:lnSpc>
                          <a:spcPct val="100000"/>
                        </a:lnSpc>
                        <a:spcBef>
                          <a:spcPts val="0"/>
                        </a:spcBef>
                        <a:spcAft>
                          <a:spcPts val="0"/>
                        </a:spcAft>
                        <a:buNone/>
                      </a:pPr>
                      <a:r>
                        <a:rPr lang="en" sz="800"/>
                        <a:t>74</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pde10</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35</a:t>
                      </a:r>
                      <a:endParaRPr sz="800"/>
                    </a:p>
                  </a:txBody>
                  <a:tcPr marL="91425" marR="91425" marT="0" marB="0"/>
                </a:tc>
                <a:tc>
                  <a:txBody>
                    <a:bodyPr/>
                    <a:lstStyle/>
                    <a:p>
                      <a:pPr marL="0" lvl="0" indent="0" algn="l" rtl="0">
                        <a:lnSpc>
                          <a:spcPct val="100000"/>
                        </a:lnSpc>
                        <a:spcBef>
                          <a:spcPts val="0"/>
                        </a:spcBef>
                        <a:spcAft>
                          <a:spcPts val="0"/>
                        </a:spcAft>
                        <a:buNone/>
                      </a:pPr>
                      <a:r>
                        <a:rPr lang="en" sz="800"/>
                        <a:t>36</a:t>
                      </a:r>
                      <a:endParaRPr sz="800"/>
                    </a:p>
                  </a:txBody>
                  <a:tcPr marL="91425" marR="91425" marT="0" marB="0"/>
                </a:tc>
                <a:extLst>
                  <a:ext uri="{0D108BD9-81ED-4DB2-BD59-A6C34878D82A}">
                    <a16:rowId xmlns:a16="http://schemas.microsoft.com/office/drawing/2014/main" val="10008"/>
                  </a:ext>
                </a:extLst>
              </a:tr>
              <a:tr h="269775">
                <a:tc>
                  <a:txBody>
                    <a:bodyPr/>
                    <a:lstStyle/>
                    <a:p>
                      <a:pPr marL="0" lvl="0" indent="0" algn="l" rtl="0">
                        <a:lnSpc>
                          <a:spcPct val="100000"/>
                        </a:lnSpc>
                        <a:spcBef>
                          <a:spcPts val="0"/>
                        </a:spcBef>
                        <a:spcAft>
                          <a:spcPts val="0"/>
                        </a:spcAft>
                        <a:buNone/>
                      </a:pPr>
                      <a:r>
                        <a:rPr lang="en" sz="800"/>
                        <a:t>mcl1</a:t>
                      </a:r>
                      <a:endParaRPr sz="800"/>
                    </a:p>
                  </a:txBody>
                  <a:tcPr marL="91425" marR="91425" marT="0" marB="0"/>
                </a:tc>
                <a:tc>
                  <a:txBody>
                    <a:bodyPr/>
                    <a:lstStyle/>
                    <a:p>
                      <a:pPr marL="0" lvl="0" indent="0" algn="l" rtl="0">
                        <a:lnSpc>
                          <a:spcPct val="100000"/>
                        </a:lnSpc>
                        <a:spcBef>
                          <a:spcPts val="0"/>
                        </a:spcBef>
                        <a:spcAft>
                          <a:spcPts val="0"/>
                        </a:spcAft>
                        <a:buNone/>
                      </a:pPr>
                      <a:r>
                        <a:rPr lang="en" sz="800"/>
                        <a:t>42</a:t>
                      </a:r>
                      <a:endParaRPr sz="800"/>
                    </a:p>
                  </a:txBody>
                  <a:tcPr marL="91425" marR="91425" marT="0" marB="0"/>
                </a:tc>
                <a:tc>
                  <a:txBody>
                    <a:bodyPr/>
                    <a:lstStyle/>
                    <a:p>
                      <a:pPr marL="0" lvl="0" indent="0" algn="l" rtl="0">
                        <a:lnSpc>
                          <a:spcPct val="100000"/>
                        </a:lnSpc>
                        <a:spcBef>
                          <a:spcPts val="0"/>
                        </a:spcBef>
                        <a:spcAft>
                          <a:spcPts val="0"/>
                        </a:spcAft>
                        <a:buNone/>
                      </a:pPr>
                      <a:r>
                        <a:rPr lang="en" sz="800"/>
                        <a:t>71</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shp2</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26</a:t>
                      </a:r>
                      <a:endParaRPr sz="800"/>
                    </a:p>
                  </a:txBody>
                  <a:tcPr marL="91425" marR="91425" marT="0" marB="0"/>
                </a:tc>
                <a:tc>
                  <a:txBody>
                    <a:bodyPr/>
                    <a:lstStyle/>
                    <a:p>
                      <a:pPr marL="0" lvl="0" indent="0" algn="l" rtl="0">
                        <a:lnSpc>
                          <a:spcPct val="100000"/>
                        </a:lnSpc>
                        <a:spcBef>
                          <a:spcPts val="0"/>
                        </a:spcBef>
                        <a:spcAft>
                          <a:spcPts val="0"/>
                        </a:spcAft>
                        <a:buNone/>
                      </a:pPr>
                      <a:r>
                        <a:rPr lang="en" sz="800"/>
                        <a:t>56</a:t>
                      </a:r>
                      <a:endParaRPr sz="800"/>
                    </a:p>
                  </a:txBody>
                  <a:tcPr marL="91425" marR="91425" marT="0" marB="0"/>
                </a:tc>
                <a:extLst>
                  <a:ext uri="{0D108BD9-81ED-4DB2-BD59-A6C34878D82A}">
                    <a16:rowId xmlns:a16="http://schemas.microsoft.com/office/drawing/2014/main" val="10009"/>
                  </a:ext>
                </a:extLst>
              </a:tr>
              <a:tr h="269775">
                <a:tc>
                  <a:txBody>
                    <a:bodyPr/>
                    <a:lstStyle/>
                    <a:p>
                      <a:pPr marL="0" lvl="0" indent="0" algn="l" rtl="0">
                        <a:lnSpc>
                          <a:spcPct val="100000"/>
                        </a:lnSpc>
                        <a:spcBef>
                          <a:spcPts val="0"/>
                        </a:spcBef>
                        <a:spcAft>
                          <a:spcPts val="0"/>
                        </a:spcAft>
                        <a:buNone/>
                      </a:pPr>
                      <a:r>
                        <a:rPr lang="en" sz="800"/>
                        <a:t>bace</a:t>
                      </a:r>
                      <a:endParaRPr sz="800"/>
                    </a:p>
                  </a:txBody>
                  <a:tcPr marL="91425" marR="91425" marT="0" marB="0"/>
                </a:tc>
                <a:tc>
                  <a:txBody>
                    <a:bodyPr/>
                    <a:lstStyle/>
                    <a:p>
                      <a:pPr marL="0" lvl="0" indent="0" algn="l" rtl="0">
                        <a:lnSpc>
                          <a:spcPct val="100000"/>
                        </a:lnSpc>
                        <a:spcBef>
                          <a:spcPts val="0"/>
                        </a:spcBef>
                        <a:spcAft>
                          <a:spcPts val="0"/>
                        </a:spcAft>
                        <a:buNone/>
                      </a:pPr>
                      <a:r>
                        <a:rPr lang="en" sz="800"/>
                        <a:t>36</a:t>
                      </a:r>
                      <a:endParaRPr sz="800"/>
                    </a:p>
                  </a:txBody>
                  <a:tcPr marL="91425" marR="91425" marT="0" marB="0"/>
                </a:tc>
                <a:tc>
                  <a:txBody>
                    <a:bodyPr/>
                    <a:lstStyle/>
                    <a:p>
                      <a:pPr marL="0" lvl="0" indent="0" algn="l" rtl="0">
                        <a:lnSpc>
                          <a:spcPct val="100000"/>
                        </a:lnSpc>
                        <a:spcBef>
                          <a:spcPts val="0"/>
                        </a:spcBef>
                        <a:spcAft>
                          <a:spcPts val="0"/>
                        </a:spcAft>
                        <a:buNone/>
                      </a:pPr>
                      <a:r>
                        <a:rPr lang="en" sz="800"/>
                        <a:t>58</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syk</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44</a:t>
                      </a:r>
                      <a:endParaRPr sz="800"/>
                    </a:p>
                  </a:txBody>
                  <a:tcPr marL="91425" marR="91425" marT="0" marB="0"/>
                </a:tc>
                <a:tc>
                  <a:txBody>
                    <a:bodyPr/>
                    <a:lstStyle/>
                    <a:p>
                      <a:pPr marL="0" lvl="0" indent="0" algn="l" rtl="0">
                        <a:lnSpc>
                          <a:spcPct val="100000"/>
                        </a:lnSpc>
                        <a:spcBef>
                          <a:spcPts val="0"/>
                        </a:spcBef>
                        <a:spcAft>
                          <a:spcPts val="0"/>
                        </a:spcAft>
                        <a:buNone/>
                      </a:pPr>
                      <a:r>
                        <a:rPr lang="en" sz="800"/>
                        <a:t>101</a:t>
                      </a:r>
                      <a:endParaRPr sz="800"/>
                    </a:p>
                  </a:txBody>
                  <a:tcPr marL="91425" marR="91425" marT="0" marB="0"/>
                </a:tc>
                <a:extLst>
                  <a:ext uri="{0D108BD9-81ED-4DB2-BD59-A6C34878D82A}">
                    <a16:rowId xmlns:a16="http://schemas.microsoft.com/office/drawing/2014/main" val="10010"/>
                  </a:ext>
                </a:extLst>
              </a:tr>
              <a:tr h="269775">
                <a:tc>
                  <a:txBody>
                    <a:bodyPr/>
                    <a:lstStyle/>
                    <a:p>
                      <a:pPr marL="0" lvl="0" indent="0" algn="l" rtl="0">
                        <a:lnSpc>
                          <a:spcPct val="100000"/>
                        </a:lnSpc>
                        <a:spcBef>
                          <a:spcPts val="0"/>
                        </a:spcBef>
                        <a:spcAft>
                          <a:spcPts val="0"/>
                        </a:spcAft>
                        <a:buNone/>
                      </a:pPr>
                      <a:r>
                        <a:rPr lang="en" sz="800"/>
                        <a:t>bace_hunt</a:t>
                      </a:r>
                      <a:endParaRPr sz="800"/>
                    </a:p>
                  </a:txBody>
                  <a:tcPr marL="91425" marR="91425" marT="0" marB="0"/>
                </a:tc>
                <a:tc>
                  <a:txBody>
                    <a:bodyPr/>
                    <a:lstStyle/>
                    <a:p>
                      <a:pPr marL="0" lvl="0" indent="0" algn="l" rtl="0">
                        <a:lnSpc>
                          <a:spcPct val="100000"/>
                        </a:lnSpc>
                        <a:spcBef>
                          <a:spcPts val="0"/>
                        </a:spcBef>
                        <a:spcAft>
                          <a:spcPts val="0"/>
                        </a:spcAft>
                        <a:buNone/>
                      </a:pPr>
                      <a:r>
                        <a:rPr lang="en" sz="800"/>
                        <a:t>32</a:t>
                      </a:r>
                      <a:endParaRPr sz="800"/>
                    </a:p>
                  </a:txBody>
                  <a:tcPr marL="91425" marR="91425" marT="0" marB="0"/>
                </a:tc>
                <a:tc>
                  <a:txBody>
                    <a:bodyPr/>
                    <a:lstStyle/>
                    <a:p>
                      <a:pPr marL="0" lvl="0" indent="0" algn="l" rtl="0">
                        <a:lnSpc>
                          <a:spcPct val="100000"/>
                        </a:lnSpc>
                        <a:spcBef>
                          <a:spcPts val="0"/>
                        </a:spcBef>
                        <a:spcAft>
                          <a:spcPts val="0"/>
                        </a:spcAft>
                        <a:buNone/>
                      </a:pPr>
                      <a:r>
                        <a:rPr lang="en" sz="800"/>
                        <a:t>60</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tnks2</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27</a:t>
                      </a:r>
                      <a:endParaRPr sz="800"/>
                    </a:p>
                  </a:txBody>
                  <a:tcPr marL="91425" marR="91425" marT="0" marB="0"/>
                </a:tc>
                <a:tc>
                  <a:txBody>
                    <a:bodyPr/>
                    <a:lstStyle/>
                    <a:p>
                      <a:pPr marL="0" lvl="0" indent="0" algn="l" rtl="0">
                        <a:lnSpc>
                          <a:spcPct val="100000"/>
                        </a:lnSpc>
                        <a:spcBef>
                          <a:spcPts val="0"/>
                        </a:spcBef>
                        <a:spcAft>
                          <a:spcPts val="0"/>
                        </a:spcAft>
                        <a:buNone/>
                      </a:pPr>
                      <a:r>
                        <a:rPr lang="en" sz="800"/>
                        <a:t>60</a:t>
                      </a:r>
                      <a:endParaRPr sz="800"/>
                    </a:p>
                  </a:txBody>
                  <a:tcPr marL="91425" marR="91425" marT="0" marB="0"/>
                </a:tc>
                <a:extLst>
                  <a:ext uri="{0D108BD9-81ED-4DB2-BD59-A6C34878D82A}">
                    <a16:rowId xmlns:a16="http://schemas.microsoft.com/office/drawing/2014/main" val="10011"/>
                  </a:ext>
                </a:extLst>
              </a:tr>
              <a:tr h="269775">
                <a:tc>
                  <a:txBody>
                    <a:bodyPr/>
                    <a:lstStyle/>
                    <a:p>
                      <a:pPr marL="0" lvl="0" indent="0" algn="l" rtl="0">
                        <a:lnSpc>
                          <a:spcPct val="100000"/>
                        </a:lnSpc>
                        <a:spcBef>
                          <a:spcPts val="0"/>
                        </a:spcBef>
                        <a:spcAft>
                          <a:spcPts val="0"/>
                        </a:spcAft>
                        <a:buNone/>
                      </a:pPr>
                      <a:endParaRPr sz="800"/>
                    </a:p>
                  </a:txBody>
                  <a:tcPr marL="91425" marR="91425" marT="0" marB="0"/>
                </a:tc>
                <a:tc>
                  <a:txBody>
                    <a:bodyPr/>
                    <a:lstStyle/>
                    <a:p>
                      <a:pPr marL="0" lvl="0" indent="0" algn="l" rtl="0">
                        <a:lnSpc>
                          <a:spcPct val="100000"/>
                        </a:lnSpc>
                        <a:spcBef>
                          <a:spcPts val="0"/>
                        </a:spcBef>
                        <a:spcAft>
                          <a:spcPts val="0"/>
                        </a:spcAft>
                        <a:buNone/>
                      </a:pPr>
                      <a:endParaRPr sz="800"/>
                    </a:p>
                  </a:txBody>
                  <a:tcPr marL="91425" marR="91425" marT="0" marB="0"/>
                </a:tc>
                <a:tc>
                  <a:txBody>
                    <a:bodyPr/>
                    <a:lstStyle/>
                    <a:p>
                      <a:pPr marL="0" lvl="0" indent="0" algn="l" rtl="0">
                        <a:lnSpc>
                          <a:spcPct val="100000"/>
                        </a:lnSpc>
                        <a:spcBef>
                          <a:spcPts val="0"/>
                        </a:spcBef>
                        <a:spcAft>
                          <a:spcPts val="0"/>
                        </a:spcAft>
                        <a:buNone/>
                      </a:pP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b="1"/>
                        <a:t>total</a:t>
                      </a:r>
                      <a:endParaRPr sz="800" b="1"/>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b="1"/>
                        <a:t>599</a:t>
                      </a:r>
                      <a:endParaRPr sz="800" b="1"/>
                    </a:p>
                  </a:txBody>
                  <a:tcPr marL="91425" marR="91425" marT="0" marB="0"/>
                </a:tc>
                <a:tc>
                  <a:txBody>
                    <a:bodyPr/>
                    <a:lstStyle/>
                    <a:p>
                      <a:pPr marL="0" lvl="0" indent="0" algn="l" rtl="0">
                        <a:lnSpc>
                          <a:spcPct val="100000"/>
                        </a:lnSpc>
                        <a:spcBef>
                          <a:spcPts val="0"/>
                        </a:spcBef>
                        <a:spcAft>
                          <a:spcPts val="0"/>
                        </a:spcAft>
                        <a:buNone/>
                      </a:pPr>
                      <a:r>
                        <a:rPr lang="en" sz="800" b="1"/>
                        <a:t>1150</a:t>
                      </a:r>
                      <a:endParaRPr sz="800" b="1"/>
                    </a:p>
                  </a:txBody>
                  <a:tcPr marL="91425" marR="91425" marT="0" marB="0"/>
                </a:tc>
                <a:extLst>
                  <a:ext uri="{0D108BD9-81ED-4DB2-BD59-A6C34878D82A}">
                    <a16:rowId xmlns:a16="http://schemas.microsoft.com/office/drawing/2014/main" val="10012"/>
                  </a:ext>
                </a:extLst>
              </a:tr>
            </a:tbl>
          </a:graphicData>
        </a:graphic>
      </p:graphicFrame>
      <p:sp>
        <p:nvSpPr>
          <p:cNvPr id="594" name="Google Shape;594;p64"/>
          <p:cNvSpPr txBox="1"/>
          <p:nvPr/>
        </p:nvSpPr>
        <p:spPr>
          <a:xfrm>
            <a:off x="5002000" y="881500"/>
            <a:ext cx="4103700" cy="395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Content/preparation of Benchmark set might change in the future.</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i="1">
                <a:latin typeface="Montserrat"/>
                <a:ea typeface="Montserrat"/>
                <a:cs typeface="Montserrat"/>
                <a:sym typeface="Montserrat"/>
              </a:rPr>
              <a:t>What is the purpose for changing (better quality, new chemistries, …)?</a:t>
            </a:r>
            <a:endParaRPr i="1">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i="1">
                <a:latin typeface="Montserrat"/>
                <a:ea typeface="Montserrat"/>
                <a:cs typeface="Montserrat"/>
                <a:sym typeface="Montserrat"/>
              </a:rPr>
              <a:t>How do we ensure that we always compare calculations with the same input structures?</a:t>
            </a:r>
            <a:endParaRPr>
              <a:latin typeface="Montserrat"/>
              <a:ea typeface="Montserrat"/>
              <a:cs typeface="Montserrat"/>
              <a:sym typeface="Montserrat"/>
            </a:endParaRPr>
          </a:p>
          <a:p>
            <a:pPr marL="0" lvl="0" indent="0" algn="l" rtl="0">
              <a:spcBef>
                <a:spcPts val="0"/>
              </a:spcBef>
              <a:spcAft>
                <a:spcPts val="0"/>
              </a:spcAft>
              <a:buNone/>
            </a:pPr>
            <a:r>
              <a:rPr lang="en">
                <a:latin typeface="Montserrat"/>
                <a:ea typeface="Montserrat"/>
                <a:cs typeface="Montserrat"/>
                <a:sym typeface="Montserrat"/>
              </a:rPr>
              <a:t>Sources</a:t>
            </a:r>
            <a:endParaRPr>
              <a:latin typeface="Montserrat"/>
              <a:ea typeface="Montserrat"/>
              <a:cs typeface="Montserrat"/>
              <a:sym typeface="Montserrat"/>
            </a:endParaRPr>
          </a:p>
          <a:p>
            <a:pPr marL="457200" lvl="0" indent="-317500" algn="l" rtl="0">
              <a:spcBef>
                <a:spcPts val="0"/>
              </a:spcBef>
              <a:spcAft>
                <a:spcPts val="0"/>
              </a:spcAft>
              <a:buSzPts val="1400"/>
              <a:buFont typeface="Muli"/>
              <a:buChar char="●"/>
            </a:pPr>
            <a:r>
              <a:rPr lang="en">
                <a:latin typeface="Montserrat"/>
                <a:ea typeface="Montserrat"/>
                <a:cs typeface="Montserrat"/>
                <a:sym typeface="Montserrat"/>
              </a:rPr>
              <a:t>Schrodinger JACS</a:t>
            </a:r>
            <a:br>
              <a:rPr lang="en">
                <a:latin typeface="Montserrat"/>
                <a:ea typeface="Montserrat"/>
                <a:cs typeface="Montserrat"/>
                <a:sym typeface="Montserrat"/>
              </a:rPr>
            </a:br>
            <a:r>
              <a:rPr lang="en" sz="700" u="sng">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L. Wang et al. , </a:t>
            </a:r>
            <a:r>
              <a:rPr lang="en" sz="700" i="1" u="sng">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J. Am. Chem. Soc.</a:t>
            </a:r>
            <a:r>
              <a:rPr lang="en" sz="700" u="sng">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 2015, </a:t>
            </a:r>
            <a:r>
              <a:rPr lang="en" sz="700" b="1" u="sng">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137</a:t>
            </a:r>
            <a:r>
              <a:rPr lang="en" sz="700" u="sng">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 , 2695 —2703.</a:t>
            </a:r>
            <a:endParaRPr sz="1200" u="sng">
              <a:solidFill>
                <a:schemeClr val="accent1"/>
              </a:solidFill>
              <a:latin typeface="Montserrat"/>
              <a:ea typeface="Montserrat"/>
              <a:cs typeface="Montserrat"/>
              <a:sym typeface="Montserrat"/>
            </a:endParaRPr>
          </a:p>
          <a:p>
            <a:pPr marL="457200" lvl="0" indent="-317500" algn="l" rtl="0">
              <a:spcBef>
                <a:spcPts val="0"/>
              </a:spcBef>
              <a:spcAft>
                <a:spcPts val="0"/>
              </a:spcAft>
              <a:buSzPts val="1400"/>
              <a:buFont typeface="Muli"/>
              <a:buChar char="●"/>
            </a:pPr>
            <a:r>
              <a:rPr lang="en">
                <a:latin typeface="Montserrat"/>
                <a:ea typeface="Montserrat"/>
                <a:cs typeface="Montserrat"/>
                <a:sym typeface="Montserrat"/>
              </a:rPr>
              <a:t>Merck KgGA</a:t>
            </a:r>
            <a:br>
              <a:rPr lang="en">
                <a:latin typeface="Montserrat"/>
                <a:ea typeface="Montserrat"/>
                <a:cs typeface="Montserrat"/>
                <a:sym typeface="Montserrat"/>
              </a:rPr>
            </a:br>
            <a:r>
              <a:rPr lang="en" sz="700" u="sng">
                <a:solidFill>
                  <a:schemeClr val="accent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Christina E. M. Schindler et al., Large-Scale Assessment of Binding Free Energy Calculations in Active Drug Discovery Projects, J. Chem. Inf. Model. 2020, 60, 11, 5457–5474</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SzPts val="1400"/>
              <a:buFont typeface="Muli"/>
              <a:buChar char="●"/>
            </a:pPr>
            <a:r>
              <a:rPr lang="en">
                <a:latin typeface="Montserrat"/>
                <a:ea typeface="Montserrat"/>
                <a:cs typeface="Montserrat"/>
                <a:sym typeface="Montserrat"/>
              </a:rPr>
              <a:t>Janssen/Other:</a:t>
            </a:r>
            <a:br>
              <a:rPr lang="en">
                <a:latin typeface="Montserrat"/>
                <a:ea typeface="Montserrat"/>
                <a:cs typeface="Montserrat"/>
                <a:sym typeface="Montserrat"/>
              </a:rPr>
            </a:br>
            <a:r>
              <a:rPr lang="en" sz="700" u="sng">
                <a:solidFill>
                  <a:schemeClr val="accent1"/>
                </a:solid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V. Gapsys et al., Large scale relative protein ligand binding affinities using non-equilibrium alchemy, Chem. Sci., 2020,11, 1140-1152</a:t>
            </a:r>
            <a:br>
              <a:rPr lang="en">
                <a:solidFill>
                  <a:schemeClr val="accent1"/>
                </a:solidFill>
                <a:latin typeface="Montserrat"/>
                <a:ea typeface="Montserrat"/>
                <a:cs typeface="Montserrat"/>
                <a:sym typeface="Montserrat"/>
              </a:rPr>
            </a:br>
            <a:r>
              <a:rPr lang="en" sz="700" u="sng">
                <a:solidFill>
                  <a:schemeClr val="accent1"/>
                </a:solid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Laura Perez Benito et al., Predicting Activity Cliffs with Free-Energy Perturbation, J. Chem. Theory Comput. 2019, 15, 3, 1884–1895</a:t>
            </a:r>
            <a:endParaRPr sz="700" u="sng">
              <a:solidFill>
                <a:schemeClr val="accent1"/>
              </a:solidFill>
              <a:latin typeface="Montserrat"/>
              <a:ea typeface="Montserrat"/>
              <a:cs typeface="Montserrat"/>
              <a:sym typeface="Montserrat"/>
            </a:endParaRPr>
          </a:p>
          <a:p>
            <a:pPr marL="457200" lvl="0" indent="-317500" algn="l" rtl="0">
              <a:spcBef>
                <a:spcPts val="0"/>
              </a:spcBef>
              <a:spcAft>
                <a:spcPts val="0"/>
              </a:spcAft>
              <a:buSzPts val="1400"/>
              <a:buFont typeface="Muli"/>
              <a:buChar char="●"/>
            </a:pPr>
            <a:r>
              <a:rPr lang="en">
                <a:latin typeface="Montserrat"/>
                <a:ea typeface="Montserrat"/>
                <a:cs typeface="Montserrat"/>
                <a:sym typeface="Montserrat"/>
              </a:rPr>
              <a:t>Best practices:</a:t>
            </a:r>
            <a:br>
              <a:rPr lang="en">
                <a:latin typeface="Montserrat"/>
                <a:ea typeface="Montserrat"/>
                <a:cs typeface="Montserrat"/>
                <a:sym typeface="Montserrat"/>
              </a:rPr>
            </a:br>
            <a:r>
              <a:rPr lang="en" sz="700" u="sng">
                <a:solidFill>
                  <a:schemeClr val="accent1"/>
                </a:solid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Hahn DF et al., Best practices for constructing, preparing and evaluating protein-ligand binding affinity benchmarks.arXiv:210506222 [physics,q-bio].2021 May; </a:t>
            </a:r>
            <a:endParaRPr>
              <a:solidFill>
                <a:schemeClr val="accent1"/>
              </a:solidFill>
              <a:latin typeface="Muli"/>
              <a:ea typeface="Muli"/>
              <a:cs typeface="Muli"/>
              <a:sym typeface="Muli"/>
            </a:endParaRPr>
          </a:p>
        </p:txBody>
      </p:sp>
      <p:sp>
        <p:nvSpPr>
          <p:cNvPr id="595" name="Google Shape;595;p64"/>
          <p:cNvSpPr txBox="1"/>
          <p:nvPr/>
        </p:nvSpPr>
        <p:spPr>
          <a:xfrm>
            <a:off x="1196425" y="4475250"/>
            <a:ext cx="3771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u="sng">
                <a:solidFill>
                  <a:schemeClr val="accent1"/>
                </a:solidFill>
                <a:latin typeface="Verdana"/>
                <a:ea typeface="Verdana"/>
                <a:cs typeface="Verdana"/>
                <a:sym typeface="Verdana"/>
                <a:hlinkClick r:id="rId8">
                  <a:extLst>
                    <a:ext uri="{A12FA001-AC4F-418D-AE19-62706E023703}">
                      <ahyp:hlinkClr xmlns:ahyp="http://schemas.microsoft.com/office/drawing/2018/hyperlinkcolor" val="tx"/>
                    </a:ext>
                  </a:extLst>
                </a:hlinkClick>
              </a:rPr>
              <a:t>https://github.com/openforcefield/protein-ligand-benchmark</a:t>
            </a:r>
            <a:endParaRPr sz="30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65"/>
          <p:cNvPicPr preferRelativeResize="0"/>
          <p:nvPr/>
        </p:nvPicPr>
        <p:blipFill rotWithShape="1">
          <a:blip r:embed="rId3">
            <a:alphaModFix/>
          </a:blip>
          <a:srcRect t="9884" b="10465"/>
          <a:stretch/>
        </p:blipFill>
        <p:spPr>
          <a:xfrm>
            <a:off x="3275475" y="819300"/>
            <a:ext cx="4934625" cy="3930499"/>
          </a:xfrm>
          <a:prstGeom prst="rect">
            <a:avLst/>
          </a:prstGeom>
          <a:noFill/>
          <a:ln>
            <a:noFill/>
          </a:ln>
        </p:spPr>
      </p:pic>
      <p:sp>
        <p:nvSpPr>
          <p:cNvPr id="602" name="Google Shape;602;p65"/>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24</a:t>
            </a:fld>
            <a:endParaRPr/>
          </a:p>
        </p:txBody>
      </p:sp>
      <p:sp>
        <p:nvSpPr>
          <p:cNvPr id="603" name="Google Shape;603;p65"/>
          <p:cNvSpPr txBox="1"/>
          <p:nvPr/>
        </p:nvSpPr>
        <p:spPr>
          <a:xfrm>
            <a:off x="381000" y="0"/>
            <a:ext cx="7924800" cy="81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000" b="1">
                <a:solidFill>
                  <a:srgbClr val="FFFFFF"/>
                </a:solidFill>
                <a:latin typeface="Montserrat"/>
                <a:ea typeface="Montserrat"/>
                <a:cs typeface="Montserrat"/>
                <a:sym typeface="Montserrat"/>
              </a:rPr>
              <a:t>Results for all perturbations using pmx and Parsley (OpenFF 1.0.0)</a:t>
            </a:r>
            <a:endParaRPr sz="2000" b="1">
              <a:solidFill>
                <a:srgbClr val="FFFFFF"/>
              </a:solidFill>
              <a:latin typeface="Montserrat"/>
              <a:ea typeface="Montserrat"/>
              <a:cs typeface="Montserrat"/>
              <a:sym typeface="Montserrat"/>
            </a:endParaRPr>
          </a:p>
        </p:txBody>
      </p:sp>
      <p:sp>
        <p:nvSpPr>
          <p:cNvPr id="604" name="Google Shape;604;p65"/>
          <p:cNvSpPr txBox="1"/>
          <p:nvPr/>
        </p:nvSpPr>
        <p:spPr>
          <a:xfrm>
            <a:off x="334750" y="1018800"/>
            <a:ext cx="20817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uli"/>
              <a:buChar char="●"/>
            </a:pPr>
            <a:r>
              <a:rPr lang="en">
                <a:latin typeface="Muli"/>
                <a:ea typeface="Muli"/>
                <a:cs typeface="Muli"/>
                <a:sym typeface="Muli"/>
              </a:rPr>
              <a:t>Overview over all calculations performed</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Radial: exp. ΔΔG in kcal/mol</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Polar: difference between calc. and exp. ΔΔG, ΔΔΔG in kcal/mol</a:t>
            </a:r>
            <a:endParaRPr>
              <a:latin typeface="Muli"/>
              <a:ea typeface="Muli"/>
              <a:cs typeface="Muli"/>
              <a:sym typeface="Mul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6"/>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25</a:t>
            </a:fld>
            <a:endParaRPr/>
          </a:p>
        </p:txBody>
      </p:sp>
      <p:sp>
        <p:nvSpPr>
          <p:cNvPr id="611" name="Google Shape;611;p66"/>
          <p:cNvSpPr txBox="1"/>
          <p:nvPr/>
        </p:nvSpPr>
        <p:spPr>
          <a:xfrm>
            <a:off x="381000" y="0"/>
            <a:ext cx="7924800" cy="81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000" b="1">
                <a:solidFill>
                  <a:srgbClr val="FFFFFF"/>
                </a:solidFill>
                <a:latin typeface="Montserrat"/>
                <a:ea typeface="Montserrat"/>
                <a:cs typeface="Montserrat"/>
                <a:sym typeface="Montserrat"/>
              </a:rPr>
              <a:t>Most perturbations (∆∆G) deviate less than 1 kcal/mol from experiment</a:t>
            </a:r>
            <a:endParaRPr sz="2000" b="1">
              <a:solidFill>
                <a:srgbClr val="FFFFFF"/>
              </a:solidFill>
              <a:latin typeface="Montserrat"/>
              <a:ea typeface="Montserrat"/>
              <a:cs typeface="Montserrat"/>
              <a:sym typeface="Montserrat"/>
            </a:endParaRPr>
          </a:p>
        </p:txBody>
      </p:sp>
      <p:pic>
        <p:nvPicPr>
          <p:cNvPr id="612" name="Google Shape;612;p66"/>
          <p:cNvPicPr preferRelativeResize="0"/>
          <p:nvPr/>
        </p:nvPicPr>
        <p:blipFill>
          <a:blip r:embed="rId3">
            <a:alphaModFix/>
          </a:blip>
          <a:stretch>
            <a:fillRect/>
          </a:stretch>
        </p:blipFill>
        <p:spPr>
          <a:xfrm>
            <a:off x="82325" y="819300"/>
            <a:ext cx="8153398" cy="3844739"/>
          </a:xfrm>
          <a:prstGeom prst="rect">
            <a:avLst/>
          </a:prstGeom>
          <a:noFill/>
          <a:ln>
            <a:noFill/>
          </a:ln>
        </p:spPr>
      </p:pic>
      <p:sp>
        <p:nvSpPr>
          <p:cNvPr id="613" name="Google Shape;613;p66"/>
          <p:cNvSpPr txBox="1"/>
          <p:nvPr/>
        </p:nvSpPr>
        <p:spPr>
          <a:xfrm>
            <a:off x="4799925" y="3569025"/>
            <a:ext cx="300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Origin of errors:</a:t>
            </a:r>
            <a:endParaRPr/>
          </a:p>
          <a:p>
            <a:pPr marL="457200" lvl="0" indent="-317500" algn="l" rtl="0">
              <a:spcBef>
                <a:spcPts val="0"/>
              </a:spcBef>
              <a:spcAft>
                <a:spcPts val="0"/>
              </a:spcAft>
              <a:buSzPts val="1400"/>
              <a:buChar char="●"/>
            </a:pPr>
            <a:r>
              <a:rPr lang="en"/>
              <a:t>Set-up (poses, charges)</a:t>
            </a:r>
            <a:endParaRPr/>
          </a:p>
          <a:p>
            <a:pPr marL="457200" lvl="0" indent="-317500" algn="l" rtl="0">
              <a:spcBef>
                <a:spcPts val="0"/>
              </a:spcBef>
              <a:spcAft>
                <a:spcPts val="0"/>
              </a:spcAft>
              <a:buSzPts val="1400"/>
              <a:buChar char="●"/>
            </a:pPr>
            <a:r>
              <a:rPr lang="en"/>
              <a:t>Sampling (simulation time)</a:t>
            </a:r>
            <a:endParaRPr/>
          </a:p>
          <a:p>
            <a:pPr marL="457200" lvl="0" indent="-317500" algn="l" rtl="0">
              <a:spcBef>
                <a:spcPts val="0"/>
              </a:spcBef>
              <a:spcAft>
                <a:spcPts val="0"/>
              </a:spcAft>
              <a:buClr>
                <a:srgbClr val="3C78D8"/>
              </a:buClr>
              <a:buSzPts val="1400"/>
              <a:buChar char="●"/>
            </a:pPr>
            <a:r>
              <a:rPr lang="en">
                <a:solidFill>
                  <a:srgbClr val="3C78D8"/>
                </a:solidFill>
              </a:rPr>
              <a:t>Model accuracy (Force Field)</a:t>
            </a:r>
            <a:endParaRPr>
              <a:solidFill>
                <a:srgbClr val="3C78D8"/>
              </a:solidFill>
            </a:endParaRPr>
          </a:p>
          <a:p>
            <a:pPr marL="457200" lvl="0" indent="-317500" algn="l" rtl="0">
              <a:spcBef>
                <a:spcPts val="0"/>
              </a:spcBef>
              <a:spcAft>
                <a:spcPts val="0"/>
              </a:spcAft>
              <a:buSzPts val="1400"/>
              <a:buChar char="●"/>
            </a:pPr>
            <a:r>
              <a:rPr lang="en"/>
              <a:t>Experimental data</a:t>
            </a:r>
            <a:endParaRPr/>
          </a:p>
        </p:txBody>
      </p:sp>
      <p:graphicFrame>
        <p:nvGraphicFramePr>
          <p:cNvPr id="614" name="Google Shape;614;p66"/>
          <p:cNvGraphicFramePr/>
          <p:nvPr/>
        </p:nvGraphicFramePr>
        <p:xfrm>
          <a:off x="4799925" y="1049375"/>
          <a:ext cx="3000000" cy="3000000"/>
        </p:xfrm>
        <a:graphic>
          <a:graphicData uri="http://schemas.openxmlformats.org/drawingml/2006/table">
            <a:tbl>
              <a:tblPr>
                <a:noFill/>
                <a:tableStyleId>{29DD431B-24EE-4230-A8B6-2E95B9A7230B}</a:tableStyleId>
              </a:tblPr>
              <a:tblGrid>
                <a:gridCol w="1504450">
                  <a:extLst>
                    <a:ext uri="{9D8B030D-6E8A-4147-A177-3AD203B41FA5}">
                      <a16:colId xmlns:a16="http://schemas.microsoft.com/office/drawing/2014/main" val="20000"/>
                    </a:ext>
                  </a:extLst>
                </a:gridCol>
                <a:gridCol w="1503475">
                  <a:extLst>
                    <a:ext uri="{9D8B030D-6E8A-4147-A177-3AD203B41FA5}">
                      <a16:colId xmlns:a16="http://schemas.microsoft.com/office/drawing/2014/main" val="20001"/>
                    </a:ext>
                  </a:extLst>
                </a:gridCol>
                <a:gridCol w="1107550">
                  <a:extLst>
                    <a:ext uri="{9D8B030D-6E8A-4147-A177-3AD203B41FA5}">
                      <a16:colId xmlns:a16="http://schemas.microsoft.com/office/drawing/2014/main" val="20002"/>
                    </a:ext>
                  </a:extLst>
                </a:gridCol>
              </a:tblGrid>
              <a:tr h="652900">
                <a:tc>
                  <a:txBody>
                    <a:bodyPr/>
                    <a:lstStyle/>
                    <a:p>
                      <a:pPr marL="0" lvl="0" indent="0" algn="l" rtl="0">
                        <a:lnSpc>
                          <a:spcPct val="115000"/>
                        </a:lnSpc>
                        <a:spcBef>
                          <a:spcPts val="0"/>
                        </a:spcBef>
                        <a:spcAft>
                          <a:spcPts val="0"/>
                        </a:spcAft>
                        <a:buNone/>
                      </a:pPr>
                      <a:r>
                        <a:rPr lang="en" sz="1100" b="1">
                          <a:solidFill>
                            <a:schemeClr val="dk1"/>
                          </a:solidFill>
                          <a:latin typeface="Verdana"/>
                          <a:ea typeface="Verdana"/>
                          <a:cs typeface="Verdana"/>
                          <a:sym typeface="Verdana"/>
                        </a:rPr>
                        <a:t>Abs. Error [kcal/mol]</a:t>
                      </a:r>
                      <a:endParaRPr sz="1100" b="1">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b="1">
                          <a:solidFill>
                            <a:schemeClr val="dk1"/>
                          </a:solidFill>
                          <a:latin typeface="Verdana"/>
                          <a:ea typeface="Verdana"/>
                          <a:cs typeface="Verdana"/>
                          <a:sym typeface="Verdana"/>
                        </a:rPr>
                        <a:t># Perturbations</a:t>
                      </a:r>
                      <a:endParaRPr sz="1100" b="1">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b="1">
                          <a:solidFill>
                            <a:schemeClr val="dk1"/>
                          </a:solidFill>
                          <a:latin typeface="Verdana"/>
                          <a:ea typeface="Verdana"/>
                          <a:cs typeface="Verdana"/>
                          <a:sym typeface="Verdana"/>
                        </a:rPr>
                        <a:t>% of total</a:t>
                      </a:r>
                      <a:endParaRPr sz="1100" b="1">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56550">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&lt; 0.5</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322</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29</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6550">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&lt;1.0</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592</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52</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6550">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&lt;2.0</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911</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79</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6550">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&lt;3.0</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1052</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92</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56550">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total</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1149</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100</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7"/>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621" name="Google Shape;621;p67"/>
          <p:cNvSpPr txBox="1"/>
          <p:nvPr/>
        </p:nvSpPr>
        <p:spPr>
          <a:xfrm>
            <a:off x="381000" y="0"/>
            <a:ext cx="7924800" cy="81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000" b="1">
                <a:solidFill>
                  <a:srgbClr val="FFFFFF"/>
                </a:solidFill>
                <a:latin typeface="Montserrat"/>
                <a:ea typeface="Montserrat"/>
                <a:cs typeface="Montserrat"/>
                <a:sym typeface="Montserrat"/>
              </a:rPr>
              <a:t>Results can be filtered based on different convergence metrics  </a:t>
            </a:r>
            <a:endParaRPr sz="2000" b="1">
              <a:solidFill>
                <a:srgbClr val="FFFFFF"/>
              </a:solidFill>
              <a:latin typeface="Montserrat"/>
              <a:ea typeface="Montserrat"/>
              <a:cs typeface="Montserrat"/>
              <a:sym typeface="Montserrat"/>
            </a:endParaRPr>
          </a:p>
        </p:txBody>
      </p:sp>
      <p:pic>
        <p:nvPicPr>
          <p:cNvPr id="622" name="Google Shape;622;p67"/>
          <p:cNvPicPr preferRelativeResize="0"/>
          <p:nvPr/>
        </p:nvPicPr>
        <p:blipFill>
          <a:blip r:embed="rId3">
            <a:alphaModFix/>
          </a:blip>
          <a:stretch>
            <a:fillRect/>
          </a:stretch>
        </p:blipFill>
        <p:spPr>
          <a:xfrm>
            <a:off x="381000" y="1124100"/>
            <a:ext cx="4327246" cy="2344850"/>
          </a:xfrm>
          <a:prstGeom prst="rect">
            <a:avLst/>
          </a:prstGeom>
          <a:noFill/>
          <a:ln>
            <a:noFill/>
          </a:ln>
        </p:spPr>
      </p:pic>
      <p:graphicFrame>
        <p:nvGraphicFramePr>
          <p:cNvPr id="623" name="Google Shape;623;p67"/>
          <p:cNvGraphicFramePr/>
          <p:nvPr/>
        </p:nvGraphicFramePr>
        <p:xfrm>
          <a:off x="228600" y="3468950"/>
          <a:ext cx="3000000" cy="3000000"/>
        </p:xfrm>
        <a:graphic>
          <a:graphicData uri="http://schemas.openxmlformats.org/drawingml/2006/table">
            <a:tbl>
              <a:tblPr>
                <a:noFill/>
                <a:tableStyleId>{29DD431B-24EE-4230-A8B6-2E95B9A7230B}</a:tableStyleId>
              </a:tblPr>
              <a:tblGrid>
                <a:gridCol w="1504450">
                  <a:extLst>
                    <a:ext uri="{9D8B030D-6E8A-4147-A177-3AD203B41FA5}">
                      <a16:colId xmlns:a16="http://schemas.microsoft.com/office/drawing/2014/main" val="20000"/>
                    </a:ext>
                  </a:extLst>
                </a:gridCol>
                <a:gridCol w="1503475">
                  <a:extLst>
                    <a:ext uri="{9D8B030D-6E8A-4147-A177-3AD203B41FA5}">
                      <a16:colId xmlns:a16="http://schemas.microsoft.com/office/drawing/2014/main" val="20001"/>
                    </a:ext>
                  </a:extLst>
                </a:gridCol>
                <a:gridCol w="1107550">
                  <a:extLst>
                    <a:ext uri="{9D8B030D-6E8A-4147-A177-3AD203B41FA5}">
                      <a16:colId xmlns:a16="http://schemas.microsoft.com/office/drawing/2014/main" val="20002"/>
                    </a:ext>
                  </a:extLst>
                </a:gridCol>
              </a:tblGrid>
              <a:tr h="177600">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Abs. Error [kcal/mol]</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 Perturbations</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 of total</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 0.5</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322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29</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&lt;1.0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592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52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&lt;2.0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911</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79</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&lt;3.0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1052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92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total</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1149</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100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624" name="Google Shape;624;p67"/>
          <p:cNvPicPr preferRelativeResize="0"/>
          <p:nvPr/>
        </p:nvPicPr>
        <p:blipFill>
          <a:blip r:embed="rId4">
            <a:alphaModFix/>
          </a:blip>
          <a:stretch>
            <a:fillRect/>
          </a:stretch>
        </p:blipFill>
        <p:spPr>
          <a:xfrm>
            <a:off x="4948075" y="1124100"/>
            <a:ext cx="3967325" cy="2435825"/>
          </a:xfrm>
          <a:prstGeom prst="rect">
            <a:avLst/>
          </a:prstGeom>
          <a:noFill/>
          <a:ln>
            <a:noFill/>
          </a:ln>
        </p:spPr>
      </p:pic>
      <p:graphicFrame>
        <p:nvGraphicFramePr>
          <p:cNvPr id="625" name="Google Shape;625;p67"/>
          <p:cNvGraphicFramePr/>
          <p:nvPr/>
        </p:nvGraphicFramePr>
        <p:xfrm>
          <a:off x="4799925" y="3468950"/>
          <a:ext cx="3000000" cy="3000000"/>
        </p:xfrm>
        <a:graphic>
          <a:graphicData uri="http://schemas.openxmlformats.org/drawingml/2006/table">
            <a:tbl>
              <a:tblPr>
                <a:noFill/>
                <a:tableStyleId>{29DD431B-24EE-4230-A8B6-2E95B9A7230B}</a:tableStyleId>
              </a:tblPr>
              <a:tblGrid>
                <a:gridCol w="1504450">
                  <a:extLst>
                    <a:ext uri="{9D8B030D-6E8A-4147-A177-3AD203B41FA5}">
                      <a16:colId xmlns:a16="http://schemas.microsoft.com/office/drawing/2014/main" val="20000"/>
                    </a:ext>
                  </a:extLst>
                </a:gridCol>
                <a:gridCol w="1503475">
                  <a:extLst>
                    <a:ext uri="{9D8B030D-6E8A-4147-A177-3AD203B41FA5}">
                      <a16:colId xmlns:a16="http://schemas.microsoft.com/office/drawing/2014/main" val="20001"/>
                    </a:ext>
                  </a:extLst>
                </a:gridCol>
                <a:gridCol w="1107550">
                  <a:extLst>
                    <a:ext uri="{9D8B030D-6E8A-4147-A177-3AD203B41FA5}">
                      <a16:colId xmlns:a16="http://schemas.microsoft.com/office/drawing/2014/main" val="20002"/>
                    </a:ext>
                  </a:extLst>
                </a:gridCol>
              </a:tblGrid>
              <a:tr h="177600">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Abs. Error [kcal/mol]</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 Perturbations</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 of total</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 0.5</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383</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32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&lt;1.0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508</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57</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&lt;2.0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748</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85</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&lt;3.0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835</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94</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total</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885</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100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26" name="Google Shape;626;p67"/>
          <p:cNvSpPr txBox="1"/>
          <p:nvPr/>
        </p:nvSpPr>
        <p:spPr>
          <a:xfrm>
            <a:off x="1267525" y="819150"/>
            <a:ext cx="733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uli"/>
                <a:ea typeface="Muli"/>
                <a:cs typeface="Muli"/>
                <a:sym typeface="Muli"/>
              </a:rPr>
              <a:t>All perturbations</a:t>
            </a:r>
            <a:endParaRPr>
              <a:latin typeface="Muli"/>
              <a:ea typeface="Muli"/>
              <a:cs typeface="Muli"/>
              <a:sym typeface="Muli"/>
            </a:endParaRPr>
          </a:p>
        </p:txBody>
      </p:sp>
      <p:sp>
        <p:nvSpPr>
          <p:cNvPr id="627" name="Google Shape;627;p67"/>
          <p:cNvSpPr txBox="1"/>
          <p:nvPr/>
        </p:nvSpPr>
        <p:spPr>
          <a:xfrm>
            <a:off x="5718100" y="819150"/>
            <a:ext cx="733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uli"/>
                <a:ea typeface="Muli"/>
                <a:cs typeface="Muli"/>
                <a:sym typeface="Muli"/>
              </a:rPr>
              <a:t>Filtered perturbations</a:t>
            </a:r>
            <a:endParaRPr>
              <a:latin typeface="Muli"/>
              <a:ea typeface="Muli"/>
              <a:cs typeface="Muli"/>
              <a:sym typeface="Mul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8"/>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27</a:t>
            </a:fld>
            <a:endParaRPr/>
          </a:p>
        </p:txBody>
      </p:sp>
      <p:sp>
        <p:nvSpPr>
          <p:cNvPr id="634" name="Google Shape;634;p68"/>
          <p:cNvSpPr txBox="1"/>
          <p:nvPr/>
        </p:nvSpPr>
        <p:spPr>
          <a:xfrm>
            <a:off x="381000" y="0"/>
            <a:ext cx="7924800" cy="81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000" b="1">
                <a:solidFill>
                  <a:srgbClr val="FFFFFF"/>
                </a:solidFill>
                <a:latin typeface="Montserrat"/>
                <a:ea typeface="Montserrat"/>
                <a:cs typeface="Montserrat"/>
                <a:sym typeface="Montserrat"/>
              </a:rPr>
              <a:t>OpenFF-1.0 offers similar performance as other force fields</a:t>
            </a:r>
            <a:endParaRPr sz="2000" b="1">
              <a:solidFill>
                <a:srgbClr val="FFFFFF"/>
              </a:solidFill>
              <a:latin typeface="Montserrat"/>
              <a:ea typeface="Montserrat"/>
              <a:cs typeface="Montserrat"/>
              <a:sym typeface="Montserrat"/>
            </a:endParaRPr>
          </a:p>
        </p:txBody>
      </p:sp>
      <p:pic>
        <p:nvPicPr>
          <p:cNvPr id="635" name="Google Shape;635;p68"/>
          <p:cNvPicPr preferRelativeResize="0"/>
          <p:nvPr/>
        </p:nvPicPr>
        <p:blipFill rotWithShape="1">
          <a:blip r:embed="rId3">
            <a:alphaModFix/>
          </a:blip>
          <a:srcRect t="18949" r="10546"/>
          <a:stretch/>
        </p:blipFill>
        <p:spPr>
          <a:xfrm>
            <a:off x="2211263" y="819150"/>
            <a:ext cx="6038200" cy="3907925"/>
          </a:xfrm>
          <a:prstGeom prst="rect">
            <a:avLst/>
          </a:prstGeom>
          <a:noFill/>
          <a:ln>
            <a:noFill/>
          </a:ln>
        </p:spPr>
      </p:pic>
      <p:sp>
        <p:nvSpPr>
          <p:cNvPr id="636" name="Google Shape;636;p68"/>
          <p:cNvSpPr txBox="1"/>
          <p:nvPr/>
        </p:nvSpPr>
        <p:spPr>
          <a:xfrm>
            <a:off x="-124225" y="986250"/>
            <a:ext cx="26007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uli"/>
              <a:buChar char="●"/>
            </a:pPr>
            <a:r>
              <a:rPr lang="en">
                <a:latin typeface="Muli"/>
                <a:ea typeface="Muli"/>
                <a:cs typeface="Muli"/>
                <a:sym typeface="Muli"/>
              </a:rPr>
              <a:t>RMSE based on </a:t>
            </a:r>
            <a:br>
              <a:rPr lang="en">
                <a:latin typeface="Muli"/>
                <a:ea typeface="Muli"/>
                <a:cs typeface="Muli"/>
                <a:sym typeface="Muli"/>
              </a:rPr>
            </a:br>
            <a:r>
              <a:rPr lang="en">
                <a:latin typeface="Muli"/>
                <a:ea typeface="Muli"/>
                <a:cs typeface="Muli"/>
                <a:sym typeface="Muli"/>
              </a:rPr>
              <a:t>ΔΔG in kcal/mol</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Error bars are 95% CI</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OPLS3e is generally slightly, but non-significantly better</a:t>
            </a:r>
            <a:endParaRPr>
              <a:latin typeface="Muli"/>
              <a:ea typeface="Muli"/>
              <a:cs typeface="Muli"/>
              <a:sym typeface="Muli"/>
            </a:endParaRPr>
          </a:p>
        </p:txBody>
      </p:sp>
      <p:sp>
        <p:nvSpPr>
          <p:cNvPr id="637" name="Google Shape;637;p68"/>
          <p:cNvSpPr txBox="1"/>
          <p:nvPr/>
        </p:nvSpPr>
        <p:spPr>
          <a:xfrm>
            <a:off x="3354113" y="4089325"/>
            <a:ext cx="1705200" cy="369300"/>
          </a:xfrm>
          <a:prstGeom prst="rect">
            <a:avLst/>
          </a:prstGeom>
          <a:solidFill>
            <a:schemeClr val="lt1"/>
          </a:solidFill>
          <a:ln>
            <a:noFill/>
          </a:ln>
        </p:spPr>
        <p:txBody>
          <a:bodyPr spcFirstLastPara="1" wrap="square" lIns="0" tIns="0" rIns="0" bIns="0" anchor="t" anchorCtr="0">
            <a:spAutoFit/>
          </a:bodyPr>
          <a:lstStyle/>
          <a:p>
            <a:pPr marL="0" lvl="0" indent="0" algn="l" rtl="0">
              <a:spcBef>
                <a:spcPts val="0"/>
              </a:spcBef>
              <a:spcAft>
                <a:spcPts val="0"/>
              </a:spcAft>
              <a:buNone/>
            </a:pPr>
            <a:r>
              <a:rPr lang="en" sz="1200">
                <a:latin typeface="Muli"/>
                <a:ea typeface="Muli"/>
                <a:cs typeface="Muli"/>
                <a:sym typeface="Muli"/>
              </a:rPr>
              <a:t>pmx/OpenFF-1.0</a:t>
            </a:r>
            <a:endParaRPr sz="1200">
              <a:latin typeface="Muli"/>
              <a:ea typeface="Muli"/>
              <a:cs typeface="Muli"/>
              <a:sym typeface="Muli"/>
            </a:endParaRPr>
          </a:p>
          <a:p>
            <a:pPr marL="0" lvl="0" indent="0" algn="l" rtl="0">
              <a:spcBef>
                <a:spcPts val="0"/>
              </a:spcBef>
              <a:spcAft>
                <a:spcPts val="0"/>
              </a:spcAft>
              <a:buNone/>
            </a:pPr>
            <a:r>
              <a:rPr lang="en" sz="1200">
                <a:latin typeface="Muli"/>
                <a:ea typeface="Muli"/>
                <a:cs typeface="Muli"/>
                <a:sym typeface="Muli"/>
              </a:rPr>
              <a:t>pmx/cGenFF</a:t>
            </a:r>
            <a:endParaRPr sz="1200">
              <a:latin typeface="Muli"/>
              <a:ea typeface="Muli"/>
              <a:cs typeface="Muli"/>
              <a:sym typeface="Muli"/>
            </a:endParaRPr>
          </a:p>
        </p:txBody>
      </p:sp>
      <p:sp>
        <p:nvSpPr>
          <p:cNvPr id="638" name="Google Shape;638;p68"/>
          <p:cNvSpPr txBox="1"/>
          <p:nvPr/>
        </p:nvSpPr>
        <p:spPr>
          <a:xfrm>
            <a:off x="5401163" y="4089325"/>
            <a:ext cx="1552800" cy="369300"/>
          </a:xfrm>
          <a:prstGeom prst="rect">
            <a:avLst/>
          </a:prstGeom>
          <a:solidFill>
            <a:schemeClr val="lt1"/>
          </a:solidFill>
          <a:ln>
            <a:noFill/>
          </a:ln>
        </p:spPr>
        <p:txBody>
          <a:bodyPr spcFirstLastPara="1" wrap="square" lIns="0" tIns="0" rIns="0" bIns="0" anchor="t" anchorCtr="0">
            <a:spAutoFit/>
          </a:bodyPr>
          <a:lstStyle/>
          <a:p>
            <a:pPr marL="0" lvl="0" indent="0" algn="l" rtl="0">
              <a:spcBef>
                <a:spcPts val="0"/>
              </a:spcBef>
              <a:spcAft>
                <a:spcPts val="0"/>
              </a:spcAft>
              <a:buNone/>
            </a:pPr>
            <a:r>
              <a:rPr lang="en" sz="1200">
                <a:latin typeface="Muli"/>
                <a:ea typeface="Muli"/>
                <a:cs typeface="Muli"/>
                <a:sym typeface="Muli"/>
              </a:rPr>
              <a:t>pmx/GAFF2</a:t>
            </a:r>
            <a:endParaRPr sz="1200">
              <a:latin typeface="Muli"/>
              <a:ea typeface="Muli"/>
              <a:cs typeface="Muli"/>
              <a:sym typeface="Muli"/>
            </a:endParaRPr>
          </a:p>
          <a:p>
            <a:pPr marL="0" lvl="0" indent="0" algn="l" rtl="0">
              <a:spcBef>
                <a:spcPts val="0"/>
              </a:spcBef>
              <a:spcAft>
                <a:spcPts val="0"/>
              </a:spcAft>
              <a:buNone/>
            </a:pPr>
            <a:r>
              <a:rPr lang="en" sz="1200">
                <a:latin typeface="Muli"/>
                <a:ea typeface="Muli"/>
                <a:cs typeface="Muli"/>
                <a:sym typeface="Muli"/>
              </a:rPr>
              <a:t>FEP+/OPLS3e</a:t>
            </a:r>
            <a:endParaRPr sz="1200">
              <a:latin typeface="Muli"/>
              <a:ea typeface="Muli"/>
              <a:cs typeface="Muli"/>
              <a:sym typeface="Muli"/>
            </a:endParaRPr>
          </a:p>
        </p:txBody>
      </p:sp>
      <p:pic>
        <p:nvPicPr>
          <p:cNvPr id="639" name="Google Shape;639;p68"/>
          <p:cNvPicPr preferRelativeResize="0"/>
          <p:nvPr/>
        </p:nvPicPr>
        <p:blipFill>
          <a:blip r:embed="rId4">
            <a:alphaModFix/>
          </a:blip>
          <a:stretch>
            <a:fillRect/>
          </a:stretch>
        </p:blipFill>
        <p:spPr>
          <a:xfrm>
            <a:off x="744075" y="3123075"/>
            <a:ext cx="974950" cy="974950"/>
          </a:xfrm>
          <a:prstGeom prst="rect">
            <a:avLst/>
          </a:prstGeom>
          <a:noFill/>
          <a:ln>
            <a:noFill/>
          </a:ln>
        </p:spPr>
      </p:pic>
      <p:sp>
        <p:nvSpPr>
          <p:cNvPr id="640" name="Google Shape;640;p68"/>
          <p:cNvSpPr txBox="1"/>
          <p:nvPr/>
        </p:nvSpPr>
        <p:spPr>
          <a:xfrm>
            <a:off x="576475" y="4141250"/>
            <a:ext cx="146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uli"/>
                <a:ea typeface="Muli"/>
                <a:cs typeface="Muli"/>
                <a:sym typeface="Muli"/>
              </a:rPr>
              <a:t>Vytas Gapsys</a:t>
            </a:r>
            <a:endParaRPr>
              <a:latin typeface="Muli"/>
              <a:ea typeface="Muli"/>
              <a:cs typeface="Muli"/>
              <a:sym typeface="Mul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9"/>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28</a:t>
            </a:fld>
            <a:endParaRPr/>
          </a:p>
        </p:txBody>
      </p:sp>
      <p:sp>
        <p:nvSpPr>
          <p:cNvPr id="647" name="Google Shape;647;p69"/>
          <p:cNvSpPr txBox="1"/>
          <p:nvPr/>
        </p:nvSpPr>
        <p:spPr>
          <a:xfrm>
            <a:off x="381000" y="0"/>
            <a:ext cx="7924800" cy="81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000" b="1">
                <a:solidFill>
                  <a:srgbClr val="FFFFFF"/>
                </a:solidFill>
                <a:latin typeface="Montserrat"/>
                <a:ea typeface="Montserrat"/>
                <a:cs typeface="Montserrat"/>
                <a:sym typeface="Montserrat"/>
              </a:rPr>
              <a:t>OpenFF-2.0-RC1 improved results over OpenFF-1.0</a:t>
            </a:r>
            <a:endParaRPr sz="2000" b="1">
              <a:solidFill>
                <a:srgbClr val="FFFFFF"/>
              </a:solidFill>
              <a:latin typeface="Montserrat"/>
              <a:ea typeface="Montserrat"/>
              <a:cs typeface="Montserrat"/>
              <a:sym typeface="Montserrat"/>
            </a:endParaRPr>
          </a:p>
        </p:txBody>
      </p:sp>
      <p:pic>
        <p:nvPicPr>
          <p:cNvPr id="648" name="Google Shape;648;p69"/>
          <p:cNvPicPr preferRelativeResize="0"/>
          <p:nvPr/>
        </p:nvPicPr>
        <p:blipFill rotWithShape="1">
          <a:blip r:embed="rId3">
            <a:alphaModFix/>
          </a:blip>
          <a:srcRect t="18420" r="10297"/>
          <a:stretch/>
        </p:blipFill>
        <p:spPr>
          <a:xfrm>
            <a:off x="2713506" y="856075"/>
            <a:ext cx="5808369" cy="3773075"/>
          </a:xfrm>
          <a:prstGeom prst="rect">
            <a:avLst/>
          </a:prstGeom>
          <a:noFill/>
          <a:ln>
            <a:noFill/>
          </a:ln>
        </p:spPr>
      </p:pic>
      <p:sp>
        <p:nvSpPr>
          <p:cNvPr id="649" name="Google Shape;649;p69"/>
          <p:cNvSpPr txBox="1"/>
          <p:nvPr/>
        </p:nvSpPr>
        <p:spPr>
          <a:xfrm>
            <a:off x="3778025" y="3933675"/>
            <a:ext cx="1924500" cy="554100"/>
          </a:xfrm>
          <a:prstGeom prst="rect">
            <a:avLst/>
          </a:prstGeom>
          <a:solidFill>
            <a:schemeClr val="lt1"/>
          </a:solidFill>
          <a:ln>
            <a:noFill/>
          </a:ln>
        </p:spPr>
        <p:txBody>
          <a:bodyPr spcFirstLastPara="1" wrap="square" lIns="0" tIns="0" rIns="0" bIns="0" anchor="t" anchorCtr="0">
            <a:spAutoFit/>
          </a:bodyPr>
          <a:lstStyle/>
          <a:p>
            <a:pPr marL="0" lvl="0" indent="0" algn="l" rtl="0">
              <a:spcBef>
                <a:spcPts val="0"/>
              </a:spcBef>
              <a:spcAft>
                <a:spcPts val="0"/>
              </a:spcAft>
              <a:buNone/>
            </a:pPr>
            <a:r>
              <a:rPr lang="en" sz="1200">
                <a:latin typeface="Muli"/>
                <a:ea typeface="Muli"/>
                <a:cs typeface="Muli"/>
                <a:sym typeface="Muli"/>
              </a:rPr>
              <a:t>pmx/OpenFF-1.0</a:t>
            </a:r>
            <a:endParaRPr sz="1200">
              <a:latin typeface="Muli"/>
              <a:ea typeface="Muli"/>
              <a:cs typeface="Muli"/>
              <a:sym typeface="Muli"/>
            </a:endParaRPr>
          </a:p>
          <a:p>
            <a:pPr marL="0" lvl="0" indent="0" algn="l" rtl="0">
              <a:spcBef>
                <a:spcPts val="0"/>
              </a:spcBef>
              <a:spcAft>
                <a:spcPts val="0"/>
              </a:spcAft>
              <a:buNone/>
            </a:pPr>
            <a:r>
              <a:rPr lang="en" sz="1200">
                <a:latin typeface="Muli"/>
                <a:ea typeface="Muli"/>
                <a:cs typeface="Muli"/>
                <a:sym typeface="Muli"/>
              </a:rPr>
              <a:t>pmx/OpenFF-1.2</a:t>
            </a:r>
            <a:endParaRPr sz="1200">
              <a:latin typeface="Muli"/>
              <a:ea typeface="Muli"/>
              <a:cs typeface="Muli"/>
              <a:sym typeface="Muli"/>
            </a:endParaRPr>
          </a:p>
          <a:p>
            <a:pPr marL="0" lvl="0" indent="0" algn="l" rtl="0">
              <a:spcBef>
                <a:spcPts val="0"/>
              </a:spcBef>
              <a:spcAft>
                <a:spcPts val="0"/>
              </a:spcAft>
              <a:buNone/>
            </a:pPr>
            <a:r>
              <a:rPr lang="en" sz="1200">
                <a:latin typeface="Muli"/>
                <a:ea typeface="Muli"/>
                <a:cs typeface="Muli"/>
                <a:sym typeface="Muli"/>
              </a:rPr>
              <a:t>pmx/OpenFF-2.0RC1</a:t>
            </a:r>
            <a:endParaRPr sz="1200">
              <a:latin typeface="Muli"/>
              <a:ea typeface="Muli"/>
              <a:cs typeface="Muli"/>
              <a:sym typeface="Muli"/>
            </a:endParaRPr>
          </a:p>
        </p:txBody>
      </p:sp>
      <p:sp>
        <p:nvSpPr>
          <p:cNvPr id="650" name="Google Shape;650;p69"/>
          <p:cNvSpPr txBox="1"/>
          <p:nvPr/>
        </p:nvSpPr>
        <p:spPr>
          <a:xfrm>
            <a:off x="94200" y="1018800"/>
            <a:ext cx="25065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uli"/>
              <a:buChar char="●"/>
            </a:pPr>
            <a:r>
              <a:rPr lang="en">
                <a:latin typeface="Muli"/>
                <a:ea typeface="Muli"/>
                <a:cs typeface="Muli"/>
                <a:sym typeface="Muli"/>
              </a:rPr>
              <a:t>RMSE based on </a:t>
            </a:r>
            <a:br>
              <a:rPr lang="en">
                <a:latin typeface="Muli"/>
                <a:ea typeface="Muli"/>
                <a:cs typeface="Muli"/>
                <a:sym typeface="Muli"/>
              </a:rPr>
            </a:br>
            <a:r>
              <a:rPr lang="en">
                <a:latin typeface="Muli"/>
                <a:ea typeface="Muli"/>
                <a:cs typeface="Muli"/>
                <a:sym typeface="Muli"/>
              </a:rPr>
              <a:t>ΔΔG in kcal/mol</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Error bars are 95% CI</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OpenFF2.0RC1 is generally slightly, but non-significantly better</a:t>
            </a:r>
            <a:endParaRPr>
              <a:latin typeface="Muli"/>
              <a:ea typeface="Muli"/>
              <a:cs typeface="Muli"/>
              <a:sym typeface="Muli"/>
            </a:endParaRPr>
          </a:p>
        </p:txBody>
      </p:sp>
      <p:sp>
        <p:nvSpPr>
          <p:cNvPr id="651" name="Google Shape;651;p69"/>
          <p:cNvSpPr txBox="1"/>
          <p:nvPr/>
        </p:nvSpPr>
        <p:spPr>
          <a:xfrm>
            <a:off x="5359575" y="4029475"/>
            <a:ext cx="1924500" cy="554100"/>
          </a:xfrm>
          <a:prstGeom prst="rect">
            <a:avLst/>
          </a:prstGeom>
          <a:solidFill>
            <a:schemeClr val="lt1"/>
          </a:solidFill>
          <a:ln>
            <a:noFill/>
          </a:ln>
        </p:spPr>
        <p:txBody>
          <a:bodyPr spcFirstLastPara="1" wrap="square" lIns="0" tIns="0" rIns="0" bIns="0" anchor="t" anchorCtr="0">
            <a:spAutoFit/>
          </a:bodyPr>
          <a:lstStyle/>
          <a:p>
            <a:pPr marL="0" lvl="0" indent="0" algn="l" rtl="0">
              <a:spcBef>
                <a:spcPts val="0"/>
              </a:spcBef>
              <a:spcAft>
                <a:spcPts val="0"/>
              </a:spcAft>
              <a:buNone/>
            </a:pPr>
            <a:endParaRPr sz="1200">
              <a:latin typeface="Muli"/>
              <a:ea typeface="Muli"/>
              <a:cs typeface="Muli"/>
              <a:sym typeface="Muli"/>
            </a:endParaRPr>
          </a:p>
          <a:p>
            <a:pPr marL="0" lvl="0" indent="0" algn="l" rtl="0">
              <a:spcBef>
                <a:spcPts val="0"/>
              </a:spcBef>
              <a:spcAft>
                <a:spcPts val="0"/>
              </a:spcAft>
              <a:buNone/>
            </a:pPr>
            <a:endParaRPr sz="1200">
              <a:latin typeface="Muli"/>
              <a:ea typeface="Muli"/>
              <a:cs typeface="Muli"/>
              <a:sym typeface="Muli"/>
            </a:endParaRPr>
          </a:p>
          <a:p>
            <a:pPr marL="0" lvl="0" indent="0" algn="l" rtl="0">
              <a:spcBef>
                <a:spcPts val="0"/>
              </a:spcBef>
              <a:spcAft>
                <a:spcPts val="0"/>
              </a:spcAft>
              <a:buNone/>
            </a:pPr>
            <a:endParaRPr sz="1200">
              <a:latin typeface="Muli"/>
              <a:ea typeface="Muli"/>
              <a:cs typeface="Muli"/>
              <a:sym typeface="Muli"/>
            </a:endParaRPr>
          </a:p>
        </p:txBody>
      </p:sp>
      <p:pic>
        <p:nvPicPr>
          <p:cNvPr id="652" name="Google Shape;652;p69"/>
          <p:cNvPicPr preferRelativeResize="0"/>
          <p:nvPr/>
        </p:nvPicPr>
        <p:blipFill>
          <a:blip r:embed="rId4">
            <a:alphaModFix/>
          </a:blip>
          <a:stretch>
            <a:fillRect/>
          </a:stretch>
        </p:blipFill>
        <p:spPr>
          <a:xfrm>
            <a:off x="744075" y="3123075"/>
            <a:ext cx="974950" cy="974950"/>
          </a:xfrm>
          <a:prstGeom prst="rect">
            <a:avLst/>
          </a:prstGeom>
          <a:noFill/>
          <a:ln>
            <a:noFill/>
          </a:ln>
        </p:spPr>
      </p:pic>
      <p:sp>
        <p:nvSpPr>
          <p:cNvPr id="653" name="Google Shape;653;p69"/>
          <p:cNvSpPr txBox="1"/>
          <p:nvPr/>
        </p:nvSpPr>
        <p:spPr>
          <a:xfrm>
            <a:off x="576475" y="4141250"/>
            <a:ext cx="146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uli"/>
                <a:ea typeface="Muli"/>
                <a:cs typeface="Muli"/>
                <a:sym typeface="Muli"/>
              </a:rPr>
              <a:t>Vytas Gapsys</a:t>
            </a:r>
            <a:endParaRPr>
              <a:latin typeface="Muli"/>
              <a:ea typeface="Muli"/>
              <a:cs typeface="Muli"/>
              <a:sym typeface="Mul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0"/>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29</a:t>
            </a:fld>
            <a:endParaRPr/>
          </a:p>
        </p:txBody>
      </p:sp>
      <p:sp>
        <p:nvSpPr>
          <p:cNvPr id="660" name="Google Shape;660;p70"/>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OpenFF Sage</a:t>
            </a:r>
            <a:r>
              <a:rPr lang="en"/>
              <a:t> - the next </a:t>
            </a:r>
            <a:r>
              <a:rPr lang="en">
                <a:solidFill>
                  <a:schemeClr val="accent1"/>
                </a:solidFill>
              </a:rPr>
              <a:t>INCREMENTAL</a:t>
            </a:r>
            <a:r>
              <a:rPr lang="en"/>
              <a:t> generation of OpenFF force field</a:t>
            </a:r>
            <a:endParaRPr/>
          </a:p>
        </p:txBody>
      </p:sp>
      <p:sp>
        <p:nvSpPr>
          <p:cNvPr id="661" name="Google Shape;661;p70"/>
          <p:cNvSpPr/>
          <p:nvPr/>
        </p:nvSpPr>
        <p:spPr>
          <a:xfrm>
            <a:off x="1151886" y="1880950"/>
            <a:ext cx="594300" cy="594300"/>
          </a:xfrm>
          <a:prstGeom prst="ellipse">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0"/>
          <p:cNvSpPr txBox="1"/>
          <p:nvPr/>
        </p:nvSpPr>
        <p:spPr>
          <a:xfrm>
            <a:off x="1191186" y="2017600"/>
            <a:ext cx="5157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b="1">
                <a:solidFill>
                  <a:srgbClr val="6AA84F"/>
                </a:solidFill>
                <a:latin typeface="Muli"/>
                <a:ea typeface="Muli"/>
                <a:cs typeface="Muli"/>
                <a:sym typeface="Muli"/>
              </a:rPr>
              <a:t>2016</a:t>
            </a:r>
            <a:endParaRPr sz="900" b="1">
              <a:solidFill>
                <a:srgbClr val="6AA84F"/>
              </a:solidFill>
              <a:latin typeface="Muli"/>
              <a:ea typeface="Muli"/>
              <a:cs typeface="Muli"/>
              <a:sym typeface="Muli"/>
            </a:endParaRPr>
          </a:p>
        </p:txBody>
      </p:sp>
      <p:sp>
        <p:nvSpPr>
          <p:cNvPr id="663" name="Google Shape;663;p70"/>
          <p:cNvSpPr txBox="1"/>
          <p:nvPr/>
        </p:nvSpPr>
        <p:spPr>
          <a:xfrm>
            <a:off x="594488" y="25847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200">
                <a:solidFill>
                  <a:srgbClr val="6AA84F"/>
                </a:solidFill>
                <a:latin typeface="Muli"/>
                <a:ea typeface="Muli"/>
                <a:cs typeface="Muli"/>
                <a:sym typeface="Muli"/>
              </a:rPr>
              <a:t>SMIRNOFF99Frosst</a:t>
            </a:r>
            <a:endParaRPr sz="1200">
              <a:solidFill>
                <a:srgbClr val="6AA84F"/>
              </a:solidFill>
              <a:latin typeface="Muli"/>
              <a:ea typeface="Muli"/>
              <a:cs typeface="Muli"/>
              <a:sym typeface="Muli"/>
            </a:endParaRPr>
          </a:p>
        </p:txBody>
      </p:sp>
      <p:sp>
        <p:nvSpPr>
          <p:cNvPr id="664" name="Google Shape;664;p70"/>
          <p:cNvSpPr txBox="1"/>
          <p:nvPr/>
        </p:nvSpPr>
        <p:spPr>
          <a:xfrm>
            <a:off x="571525" y="3041523"/>
            <a:ext cx="1755000" cy="127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Muli"/>
                <a:ea typeface="Muli"/>
                <a:cs typeface="Muli"/>
                <a:sym typeface="Muli"/>
              </a:rPr>
              <a:t>Initial SMIRNOFF port of the parm99Frosst force field</a:t>
            </a:r>
            <a:endParaRPr sz="1200">
              <a:solidFill>
                <a:schemeClr val="dk1"/>
              </a:solidFill>
              <a:latin typeface="Muli"/>
              <a:ea typeface="Muli"/>
              <a:cs typeface="Muli"/>
              <a:sym typeface="Muli"/>
            </a:endParaRPr>
          </a:p>
        </p:txBody>
      </p:sp>
      <p:sp>
        <p:nvSpPr>
          <p:cNvPr id="665" name="Google Shape;665;p70"/>
          <p:cNvSpPr/>
          <p:nvPr/>
        </p:nvSpPr>
        <p:spPr>
          <a:xfrm>
            <a:off x="3256823" y="1880950"/>
            <a:ext cx="594300" cy="594300"/>
          </a:xfrm>
          <a:prstGeom prst="ellipse">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0"/>
          <p:cNvSpPr txBox="1"/>
          <p:nvPr/>
        </p:nvSpPr>
        <p:spPr>
          <a:xfrm>
            <a:off x="2699425" y="25847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200">
                <a:solidFill>
                  <a:srgbClr val="6AA84F"/>
                </a:solidFill>
                <a:latin typeface="Muli"/>
                <a:ea typeface="Muli"/>
                <a:cs typeface="Muli"/>
                <a:sym typeface="Muli"/>
              </a:rPr>
              <a:t>Parsley</a:t>
            </a:r>
            <a:endParaRPr sz="1200">
              <a:solidFill>
                <a:srgbClr val="6AA84F"/>
              </a:solidFill>
              <a:latin typeface="Muli"/>
              <a:ea typeface="Muli"/>
              <a:cs typeface="Muli"/>
              <a:sym typeface="Muli"/>
            </a:endParaRPr>
          </a:p>
        </p:txBody>
      </p:sp>
      <p:sp>
        <p:nvSpPr>
          <p:cNvPr id="667" name="Google Shape;667;p70"/>
          <p:cNvSpPr txBox="1"/>
          <p:nvPr/>
        </p:nvSpPr>
        <p:spPr>
          <a:xfrm>
            <a:off x="2699425" y="3041523"/>
            <a:ext cx="1709100" cy="127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Muli"/>
                <a:ea typeface="Muli"/>
                <a:cs typeface="Muli"/>
                <a:sym typeface="Muli"/>
              </a:rPr>
              <a:t>Retrained </a:t>
            </a:r>
            <a:r>
              <a:rPr lang="en" sz="1200" b="1">
                <a:solidFill>
                  <a:srgbClr val="6AA84F"/>
                </a:solidFill>
                <a:latin typeface="Muli"/>
                <a:ea typeface="Muli"/>
                <a:cs typeface="Muli"/>
                <a:sym typeface="Muli"/>
              </a:rPr>
              <a:t>valence</a:t>
            </a:r>
            <a:r>
              <a:rPr lang="en" sz="1200">
                <a:solidFill>
                  <a:schemeClr val="dk1"/>
                </a:solidFill>
                <a:latin typeface="Muli"/>
                <a:ea typeface="Muli"/>
                <a:cs typeface="Muli"/>
                <a:sym typeface="Muli"/>
              </a:rPr>
              <a:t> parameters against a redesigned QC data set</a:t>
            </a:r>
            <a:endParaRPr sz="1200">
              <a:solidFill>
                <a:schemeClr val="dk1"/>
              </a:solidFill>
              <a:latin typeface="Muli"/>
              <a:ea typeface="Muli"/>
              <a:cs typeface="Muli"/>
              <a:sym typeface="Muli"/>
            </a:endParaRPr>
          </a:p>
        </p:txBody>
      </p:sp>
      <p:sp>
        <p:nvSpPr>
          <p:cNvPr id="668" name="Google Shape;668;p70"/>
          <p:cNvSpPr txBox="1"/>
          <p:nvPr/>
        </p:nvSpPr>
        <p:spPr>
          <a:xfrm>
            <a:off x="3296123" y="2017600"/>
            <a:ext cx="5157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b="1">
                <a:solidFill>
                  <a:srgbClr val="6AA84F"/>
                </a:solidFill>
                <a:latin typeface="Muli"/>
                <a:ea typeface="Muli"/>
                <a:cs typeface="Muli"/>
                <a:sym typeface="Muli"/>
              </a:rPr>
              <a:t>2020</a:t>
            </a:r>
            <a:endParaRPr sz="900" b="1">
              <a:solidFill>
                <a:srgbClr val="6AA84F"/>
              </a:solidFill>
              <a:latin typeface="Muli"/>
              <a:ea typeface="Muli"/>
              <a:cs typeface="Muli"/>
              <a:sym typeface="Muli"/>
            </a:endParaRPr>
          </a:p>
        </p:txBody>
      </p:sp>
      <p:sp>
        <p:nvSpPr>
          <p:cNvPr id="669" name="Google Shape;669;p70"/>
          <p:cNvSpPr/>
          <p:nvPr/>
        </p:nvSpPr>
        <p:spPr>
          <a:xfrm>
            <a:off x="5338728" y="1880950"/>
            <a:ext cx="594300" cy="5943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0"/>
          <p:cNvSpPr txBox="1"/>
          <p:nvPr/>
        </p:nvSpPr>
        <p:spPr>
          <a:xfrm>
            <a:off x="4781413" y="25847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300" b="1">
                <a:solidFill>
                  <a:schemeClr val="accent1"/>
                </a:solidFill>
                <a:latin typeface="Muli"/>
                <a:ea typeface="Muli"/>
                <a:cs typeface="Muli"/>
                <a:sym typeface="Muli"/>
              </a:rPr>
              <a:t>Sage</a:t>
            </a:r>
            <a:endParaRPr sz="1300" b="1">
              <a:solidFill>
                <a:schemeClr val="accent1"/>
              </a:solidFill>
              <a:latin typeface="Muli"/>
              <a:ea typeface="Muli"/>
              <a:cs typeface="Muli"/>
              <a:sym typeface="Muli"/>
            </a:endParaRPr>
          </a:p>
        </p:txBody>
      </p:sp>
      <p:sp>
        <p:nvSpPr>
          <p:cNvPr id="671" name="Google Shape;671;p70"/>
          <p:cNvSpPr txBox="1"/>
          <p:nvPr/>
        </p:nvSpPr>
        <p:spPr>
          <a:xfrm>
            <a:off x="4781400" y="3041525"/>
            <a:ext cx="1709100" cy="127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Muli"/>
                <a:ea typeface="Muli"/>
                <a:cs typeface="Muli"/>
                <a:sym typeface="Muli"/>
              </a:rPr>
              <a:t>Retrained </a:t>
            </a:r>
            <a:r>
              <a:rPr lang="en" sz="1200" b="1">
                <a:solidFill>
                  <a:schemeClr val="accent1"/>
                </a:solidFill>
                <a:latin typeface="Muli"/>
                <a:ea typeface="Muli"/>
                <a:cs typeface="Muli"/>
                <a:sym typeface="Muli"/>
              </a:rPr>
              <a:t>vdW</a:t>
            </a:r>
            <a:r>
              <a:rPr lang="en" sz="1200">
                <a:solidFill>
                  <a:schemeClr val="dk1"/>
                </a:solidFill>
                <a:latin typeface="Muli"/>
                <a:ea typeface="Muli"/>
                <a:cs typeface="Muli"/>
                <a:sym typeface="Muli"/>
              </a:rPr>
              <a:t> parameters against physical property data + retrained </a:t>
            </a:r>
            <a:r>
              <a:rPr lang="en" sz="1200" b="1">
                <a:solidFill>
                  <a:schemeClr val="accent1"/>
                </a:solidFill>
                <a:latin typeface="Muli"/>
                <a:ea typeface="Muli"/>
                <a:cs typeface="Muli"/>
                <a:sym typeface="Muli"/>
              </a:rPr>
              <a:t>valence</a:t>
            </a:r>
            <a:r>
              <a:rPr lang="en" sz="1200">
                <a:solidFill>
                  <a:schemeClr val="dk1"/>
                </a:solidFill>
                <a:latin typeface="Muli"/>
                <a:ea typeface="Muli"/>
                <a:cs typeface="Muli"/>
                <a:sym typeface="Muli"/>
              </a:rPr>
              <a:t> parameters</a:t>
            </a:r>
            <a:endParaRPr sz="1200">
              <a:solidFill>
                <a:schemeClr val="dk1"/>
              </a:solidFill>
              <a:latin typeface="Muli"/>
              <a:ea typeface="Muli"/>
              <a:cs typeface="Muli"/>
              <a:sym typeface="Muli"/>
            </a:endParaRPr>
          </a:p>
        </p:txBody>
      </p:sp>
      <p:sp>
        <p:nvSpPr>
          <p:cNvPr id="672" name="Google Shape;672;p70"/>
          <p:cNvSpPr txBox="1"/>
          <p:nvPr/>
        </p:nvSpPr>
        <p:spPr>
          <a:xfrm>
            <a:off x="5378028" y="2017600"/>
            <a:ext cx="5157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b="1">
                <a:solidFill>
                  <a:schemeClr val="accent1"/>
                </a:solidFill>
                <a:latin typeface="Muli"/>
                <a:ea typeface="Muli"/>
                <a:cs typeface="Muli"/>
                <a:sym typeface="Muli"/>
              </a:rPr>
              <a:t>2021</a:t>
            </a:r>
            <a:endParaRPr sz="900" b="1">
              <a:solidFill>
                <a:schemeClr val="accent1"/>
              </a:solidFill>
              <a:latin typeface="Muli"/>
              <a:ea typeface="Muli"/>
              <a:cs typeface="Muli"/>
              <a:sym typeface="Muli"/>
            </a:endParaRPr>
          </a:p>
        </p:txBody>
      </p:sp>
      <p:sp>
        <p:nvSpPr>
          <p:cNvPr id="673" name="Google Shape;673;p70"/>
          <p:cNvSpPr/>
          <p:nvPr/>
        </p:nvSpPr>
        <p:spPr>
          <a:xfrm>
            <a:off x="7420786" y="1880950"/>
            <a:ext cx="594300" cy="594300"/>
          </a:xfrm>
          <a:prstGeom prst="ellipse">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0"/>
          <p:cNvSpPr txBox="1"/>
          <p:nvPr/>
        </p:nvSpPr>
        <p:spPr>
          <a:xfrm>
            <a:off x="6863388" y="25847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200">
                <a:solidFill>
                  <a:srgbClr val="B7B7B7"/>
                </a:solidFill>
                <a:latin typeface="Muli"/>
                <a:ea typeface="Muli"/>
                <a:cs typeface="Muli"/>
                <a:sym typeface="Muli"/>
              </a:rPr>
              <a:t>Rosemary</a:t>
            </a:r>
            <a:endParaRPr sz="1200">
              <a:solidFill>
                <a:srgbClr val="B7B7B7"/>
              </a:solidFill>
              <a:latin typeface="Muli"/>
              <a:ea typeface="Muli"/>
              <a:cs typeface="Muli"/>
              <a:sym typeface="Muli"/>
            </a:endParaRPr>
          </a:p>
        </p:txBody>
      </p:sp>
      <p:sp>
        <p:nvSpPr>
          <p:cNvPr id="675" name="Google Shape;675;p70"/>
          <p:cNvSpPr txBox="1"/>
          <p:nvPr/>
        </p:nvSpPr>
        <p:spPr>
          <a:xfrm>
            <a:off x="6863375" y="3041523"/>
            <a:ext cx="1709100" cy="127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Muli"/>
                <a:ea typeface="Muli"/>
                <a:cs typeface="Muli"/>
                <a:sym typeface="Muli"/>
              </a:rPr>
              <a:t>Self consistent biopolymer + small molecule force field</a:t>
            </a:r>
            <a:endParaRPr sz="1200">
              <a:solidFill>
                <a:schemeClr val="dk1"/>
              </a:solidFill>
              <a:latin typeface="Muli"/>
              <a:ea typeface="Muli"/>
              <a:cs typeface="Muli"/>
              <a:sym typeface="Muli"/>
            </a:endParaRPr>
          </a:p>
        </p:txBody>
      </p:sp>
      <p:sp>
        <p:nvSpPr>
          <p:cNvPr id="676" name="Google Shape;676;p70"/>
          <p:cNvSpPr txBox="1"/>
          <p:nvPr/>
        </p:nvSpPr>
        <p:spPr>
          <a:xfrm>
            <a:off x="7460086" y="2017600"/>
            <a:ext cx="5157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900" b="1">
                <a:solidFill>
                  <a:srgbClr val="B7B7B7"/>
                </a:solidFill>
                <a:latin typeface="Muli"/>
                <a:ea typeface="Muli"/>
                <a:cs typeface="Muli"/>
                <a:sym typeface="Muli"/>
              </a:rPr>
              <a:t>202X</a:t>
            </a:r>
            <a:endParaRPr sz="900" b="1">
              <a:solidFill>
                <a:srgbClr val="B7B7B7"/>
              </a:solidFill>
              <a:latin typeface="Muli"/>
              <a:ea typeface="Muli"/>
              <a:cs typeface="Muli"/>
              <a:sym typeface="Muli"/>
            </a:endParaRPr>
          </a:p>
        </p:txBody>
      </p:sp>
      <p:sp>
        <p:nvSpPr>
          <p:cNvPr id="677" name="Google Shape;677;p70"/>
          <p:cNvSpPr/>
          <p:nvPr/>
        </p:nvSpPr>
        <p:spPr>
          <a:xfrm>
            <a:off x="4337175" y="2171913"/>
            <a:ext cx="594300" cy="3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0"/>
          <p:cNvSpPr/>
          <p:nvPr/>
        </p:nvSpPr>
        <p:spPr>
          <a:xfrm>
            <a:off x="6419150" y="2171913"/>
            <a:ext cx="594300" cy="3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0"/>
          <p:cNvSpPr txBox="1">
            <a:spLocks noGrp="1"/>
          </p:cNvSpPr>
          <p:nvPr>
            <p:ph type="body" idx="1"/>
          </p:nvPr>
        </p:nvSpPr>
        <p:spPr>
          <a:xfrm>
            <a:off x="335275" y="1051560"/>
            <a:ext cx="8305800" cy="5520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b="1">
                <a:solidFill>
                  <a:schemeClr val="accent1"/>
                </a:solidFill>
              </a:rPr>
              <a:t>Sage</a:t>
            </a:r>
            <a:r>
              <a:rPr lang="en">
                <a:solidFill>
                  <a:schemeClr val="accent1"/>
                </a:solidFill>
              </a:rPr>
              <a:t> </a:t>
            </a:r>
            <a:r>
              <a:rPr lang="en" b="1"/>
              <a:t>2.0.0</a:t>
            </a:r>
            <a:r>
              <a:rPr lang="en"/>
              <a:t> available now on GitHub in the </a:t>
            </a:r>
            <a:r>
              <a:rPr lang="en" u="sng">
                <a:solidFill>
                  <a:schemeClr val="hlink"/>
                </a:solidFill>
                <a:latin typeface="Roboto Mono"/>
                <a:ea typeface="Roboto Mono"/>
                <a:cs typeface="Roboto Mono"/>
                <a:sym typeface="Roboto Mono"/>
                <a:hlinkClick r:id="rId3"/>
              </a:rPr>
              <a:t>openff-sage</a:t>
            </a:r>
            <a:r>
              <a:rPr lang="en"/>
              <a:t> repository</a:t>
            </a:r>
            <a:endParaRPr/>
          </a:p>
        </p:txBody>
      </p:sp>
      <p:sp>
        <p:nvSpPr>
          <p:cNvPr id="680" name="Google Shape;680;p70"/>
          <p:cNvSpPr/>
          <p:nvPr/>
        </p:nvSpPr>
        <p:spPr>
          <a:xfrm>
            <a:off x="2571405" y="2171925"/>
            <a:ext cx="207600" cy="3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0"/>
          <p:cNvSpPr/>
          <p:nvPr/>
        </p:nvSpPr>
        <p:spPr>
          <a:xfrm rot="-3597791">
            <a:off x="2278332" y="2166281"/>
            <a:ext cx="197181" cy="37099"/>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0"/>
          <p:cNvSpPr/>
          <p:nvPr/>
        </p:nvSpPr>
        <p:spPr>
          <a:xfrm rot="-3597791">
            <a:off x="2472407" y="2171831"/>
            <a:ext cx="197181" cy="37099"/>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0"/>
          <p:cNvSpPr/>
          <p:nvPr/>
        </p:nvSpPr>
        <p:spPr>
          <a:xfrm>
            <a:off x="2184705" y="2171925"/>
            <a:ext cx="207600" cy="3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43"/>
          <p:cNvPicPr preferRelativeResize="0"/>
          <p:nvPr/>
        </p:nvPicPr>
        <p:blipFill>
          <a:blip r:embed="rId3">
            <a:alphaModFix/>
          </a:blip>
          <a:stretch>
            <a:fillRect/>
          </a:stretch>
        </p:blipFill>
        <p:spPr>
          <a:xfrm>
            <a:off x="3514948" y="1160175"/>
            <a:ext cx="2186833" cy="861900"/>
          </a:xfrm>
          <a:prstGeom prst="rect">
            <a:avLst/>
          </a:prstGeom>
          <a:noFill/>
          <a:ln>
            <a:noFill/>
          </a:ln>
        </p:spPr>
      </p:pic>
      <p:sp>
        <p:nvSpPr>
          <p:cNvPr id="231" name="Google Shape;231;p43"/>
          <p:cNvSpPr txBox="1">
            <a:spLocks noGrp="1"/>
          </p:cNvSpPr>
          <p:nvPr>
            <p:ph type="title"/>
          </p:nvPr>
        </p:nvSpPr>
        <p:spPr>
          <a:xfrm>
            <a:off x="152400" y="6375"/>
            <a:ext cx="8596800" cy="719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3700"/>
              <a:buFont typeface="Helvetica Neue"/>
              <a:buNone/>
            </a:pPr>
            <a:r>
              <a:rPr lang="en" sz="3000" b="1"/>
              <a:t>The Open Force Field Consortium</a:t>
            </a:r>
            <a:endParaRPr sz="3000" b="1"/>
          </a:p>
        </p:txBody>
      </p:sp>
      <p:sp>
        <p:nvSpPr>
          <p:cNvPr id="232" name="Google Shape;232;p43"/>
          <p:cNvSpPr txBox="1"/>
          <p:nvPr/>
        </p:nvSpPr>
        <p:spPr>
          <a:xfrm>
            <a:off x="6280413" y="1244588"/>
            <a:ext cx="2470200" cy="4047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2400"/>
              <a:buFont typeface="Helvetica Neue"/>
              <a:buNone/>
            </a:pPr>
            <a:r>
              <a:rPr lang="en" sz="1600" b="1" i="0" u="none" strike="noStrike" cap="none">
                <a:solidFill>
                  <a:schemeClr val="dk2"/>
                </a:solidFill>
                <a:latin typeface="Montserrat Black"/>
                <a:ea typeface="Montserrat Black"/>
                <a:cs typeface="Montserrat Black"/>
                <a:sym typeface="Montserrat Black"/>
              </a:rPr>
              <a:t>ACADEMIC</a:t>
            </a:r>
            <a:endParaRPr sz="1600" b="1" i="0" u="none" strike="noStrike" cap="none">
              <a:solidFill>
                <a:schemeClr val="dk2"/>
              </a:solidFill>
              <a:latin typeface="Montserrat Black"/>
              <a:ea typeface="Montserrat Black"/>
              <a:cs typeface="Montserrat Black"/>
              <a:sym typeface="Montserrat Black"/>
            </a:endParaRPr>
          </a:p>
        </p:txBody>
      </p:sp>
      <p:sp>
        <p:nvSpPr>
          <p:cNvPr id="233" name="Google Shape;233;p43"/>
          <p:cNvSpPr txBox="1"/>
          <p:nvPr/>
        </p:nvSpPr>
        <p:spPr>
          <a:xfrm>
            <a:off x="424614" y="1273350"/>
            <a:ext cx="1917600" cy="4047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2400"/>
              <a:buFont typeface="Helvetica Neue"/>
              <a:buNone/>
            </a:pPr>
            <a:r>
              <a:rPr lang="en" sz="1600" b="1" i="0" u="none" strike="noStrike" cap="none">
                <a:solidFill>
                  <a:schemeClr val="dk2"/>
                </a:solidFill>
                <a:latin typeface="Montserrat Black"/>
                <a:ea typeface="Montserrat Black"/>
                <a:cs typeface="Montserrat Black"/>
                <a:sym typeface="Montserrat Black"/>
              </a:rPr>
              <a:t>INDUSTRY</a:t>
            </a:r>
            <a:endParaRPr sz="1600" b="1" i="0" u="none" strike="noStrike" cap="none">
              <a:solidFill>
                <a:schemeClr val="dk2"/>
              </a:solidFill>
              <a:latin typeface="Montserrat Black"/>
              <a:ea typeface="Montserrat Black"/>
              <a:cs typeface="Montserrat Black"/>
              <a:sym typeface="Montserrat Black"/>
            </a:endParaRPr>
          </a:p>
        </p:txBody>
      </p:sp>
      <p:pic>
        <p:nvPicPr>
          <p:cNvPr id="234" name="Google Shape;234;p43" descr="Image"/>
          <p:cNvPicPr preferRelativeResize="0"/>
          <p:nvPr/>
        </p:nvPicPr>
        <p:blipFill rotWithShape="1">
          <a:blip r:embed="rId4">
            <a:alphaModFix/>
          </a:blip>
          <a:srcRect/>
          <a:stretch/>
        </p:blipFill>
        <p:spPr>
          <a:xfrm>
            <a:off x="6280409" y="2571291"/>
            <a:ext cx="410000" cy="387750"/>
          </a:xfrm>
          <a:prstGeom prst="rect">
            <a:avLst/>
          </a:prstGeom>
          <a:noFill/>
          <a:ln>
            <a:noFill/>
          </a:ln>
        </p:spPr>
      </p:pic>
      <p:pic>
        <p:nvPicPr>
          <p:cNvPr id="235" name="Google Shape;235;p43" descr="Image"/>
          <p:cNvPicPr preferRelativeResize="0"/>
          <p:nvPr/>
        </p:nvPicPr>
        <p:blipFill rotWithShape="1">
          <a:blip r:embed="rId5">
            <a:alphaModFix/>
          </a:blip>
          <a:srcRect b="26573"/>
          <a:stretch/>
        </p:blipFill>
        <p:spPr>
          <a:xfrm>
            <a:off x="6280409" y="2162088"/>
            <a:ext cx="416677" cy="370967"/>
          </a:xfrm>
          <a:prstGeom prst="rect">
            <a:avLst/>
          </a:prstGeom>
          <a:noFill/>
          <a:ln>
            <a:noFill/>
          </a:ln>
        </p:spPr>
      </p:pic>
      <p:pic>
        <p:nvPicPr>
          <p:cNvPr id="236" name="Google Shape;236;p43" descr="Image"/>
          <p:cNvPicPr preferRelativeResize="0"/>
          <p:nvPr/>
        </p:nvPicPr>
        <p:blipFill rotWithShape="1">
          <a:blip r:embed="rId6">
            <a:alphaModFix/>
          </a:blip>
          <a:srcRect t="4337" b="22267"/>
          <a:stretch/>
        </p:blipFill>
        <p:spPr>
          <a:xfrm>
            <a:off x="6280409" y="2994540"/>
            <a:ext cx="416736" cy="398640"/>
          </a:xfrm>
          <a:prstGeom prst="rect">
            <a:avLst/>
          </a:prstGeom>
          <a:noFill/>
          <a:ln>
            <a:noFill/>
          </a:ln>
        </p:spPr>
      </p:pic>
      <p:pic>
        <p:nvPicPr>
          <p:cNvPr id="237" name="Google Shape;237;p43" descr="Image"/>
          <p:cNvPicPr preferRelativeResize="0"/>
          <p:nvPr/>
        </p:nvPicPr>
        <p:blipFill rotWithShape="1">
          <a:blip r:embed="rId7">
            <a:alphaModFix/>
          </a:blip>
          <a:srcRect t="-5630" b="5630"/>
          <a:stretch/>
        </p:blipFill>
        <p:spPr>
          <a:xfrm>
            <a:off x="6281213" y="1725263"/>
            <a:ext cx="416725" cy="394131"/>
          </a:xfrm>
          <a:prstGeom prst="rect">
            <a:avLst/>
          </a:prstGeom>
          <a:noFill/>
          <a:ln>
            <a:noFill/>
          </a:ln>
        </p:spPr>
      </p:pic>
      <p:cxnSp>
        <p:nvCxnSpPr>
          <p:cNvPr id="238" name="Google Shape;238;p43"/>
          <p:cNvCxnSpPr/>
          <p:nvPr/>
        </p:nvCxnSpPr>
        <p:spPr>
          <a:xfrm>
            <a:off x="4845915" y="1098605"/>
            <a:ext cx="456656" cy="425543"/>
          </a:xfrm>
          <a:prstGeom prst="straightConnector1">
            <a:avLst/>
          </a:prstGeom>
          <a:noFill/>
          <a:ln>
            <a:noFill/>
          </a:ln>
        </p:spPr>
      </p:cxnSp>
      <p:sp>
        <p:nvSpPr>
          <p:cNvPr id="239" name="Google Shape;239;p43"/>
          <p:cNvSpPr txBox="1"/>
          <p:nvPr/>
        </p:nvSpPr>
        <p:spPr>
          <a:xfrm>
            <a:off x="149550" y="1676625"/>
            <a:ext cx="1996200" cy="26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200"/>
              </a:spcBef>
              <a:spcAft>
                <a:spcPts val="0"/>
              </a:spcAft>
              <a:buClr>
                <a:srgbClr val="000000"/>
              </a:buClr>
              <a:buSzPts val="1300"/>
              <a:buFont typeface="Arial"/>
              <a:buNone/>
            </a:pPr>
            <a:r>
              <a:rPr lang="en" sz="1100">
                <a:solidFill>
                  <a:schemeClr val="dk2"/>
                </a:solidFill>
                <a:latin typeface="Montserrat"/>
                <a:ea typeface="Montserrat"/>
                <a:cs typeface="Montserrat"/>
                <a:sym typeface="Montserrat"/>
              </a:rPr>
              <a:t>AbbVie</a:t>
            </a:r>
            <a:endParaRPr sz="1100">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BASF</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Bayer</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Boehringer-Ingelheim</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Bristol</a:t>
            </a:r>
            <a:r>
              <a:rPr lang="en" sz="1100">
                <a:solidFill>
                  <a:schemeClr val="dk2"/>
                </a:solidFill>
                <a:latin typeface="Montserrat"/>
                <a:ea typeface="Montserrat"/>
                <a:cs typeface="Montserrat"/>
                <a:sym typeface="Montserrat"/>
              </a:rPr>
              <a:t> </a:t>
            </a:r>
            <a:r>
              <a:rPr lang="en" sz="1100" b="0" i="0" u="none" strike="noStrike" cap="none">
                <a:solidFill>
                  <a:schemeClr val="dk2"/>
                </a:solidFill>
                <a:latin typeface="Montserrat"/>
                <a:ea typeface="Montserrat"/>
                <a:cs typeface="Montserrat"/>
                <a:sym typeface="Montserrat"/>
              </a:rPr>
              <a:t>Myers Squibb</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a:solidFill>
                  <a:schemeClr val="dk2"/>
                </a:solidFill>
                <a:latin typeface="Montserrat"/>
                <a:ea typeface="Montserrat"/>
                <a:cs typeface="Montserrat"/>
                <a:sym typeface="Montserrat"/>
              </a:rPr>
              <a:t>Cresset</a:t>
            </a:r>
            <a:endParaRPr sz="1100">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Janssen</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GlaxoSmithKline</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1200"/>
              </a:spcAft>
              <a:buClr>
                <a:srgbClr val="000000"/>
              </a:buClr>
              <a:buSzPts val="1300"/>
              <a:buFont typeface="Arial"/>
              <a:buNone/>
            </a:pPr>
            <a:endParaRPr sz="1100" b="0" i="0" u="none" strike="noStrike" cap="none">
              <a:solidFill>
                <a:schemeClr val="dk2"/>
              </a:solidFill>
              <a:latin typeface="Montserrat"/>
              <a:ea typeface="Montserrat"/>
              <a:cs typeface="Montserrat"/>
              <a:sym typeface="Montserrat"/>
            </a:endParaRPr>
          </a:p>
        </p:txBody>
      </p:sp>
      <p:sp>
        <p:nvSpPr>
          <p:cNvPr id="240" name="Google Shape;240;p43"/>
          <p:cNvSpPr txBox="1"/>
          <p:nvPr/>
        </p:nvSpPr>
        <p:spPr>
          <a:xfrm>
            <a:off x="6728388" y="1725263"/>
            <a:ext cx="2451000" cy="20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Montserrat"/>
                <a:ea typeface="Montserrat"/>
                <a:cs typeface="Montserrat"/>
                <a:sym typeface="Montserrat"/>
              </a:rPr>
              <a:t>John Chodera </a:t>
            </a:r>
            <a:r>
              <a:rPr lang="en" sz="1100" b="0" i="0" u="none" strike="noStrike" cap="none">
                <a:solidFill>
                  <a:schemeClr val="dk2"/>
                </a:solidFill>
                <a:latin typeface="Lato Light"/>
                <a:ea typeface="Lato Light"/>
                <a:cs typeface="Lato Light"/>
                <a:sym typeface="Lato Light"/>
              </a:rPr>
              <a:t>(MSKCC)</a:t>
            </a:r>
            <a:endParaRPr sz="1100" b="0" i="0" u="none" strike="noStrike" cap="none">
              <a:solidFill>
                <a:schemeClr val="dk2"/>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Montserrat"/>
                <a:ea typeface="Montserrat"/>
                <a:cs typeface="Montserrat"/>
                <a:sym typeface="Montserrat"/>
              </a:rPr>
              <a:t>Michael Gilson </a:t>
            </a:r>
            <a:r>
              <a:rPr lang="en" sz="1100" b="0" i="0" u="none" strike="noStrike" cap="none">
                <a:solidFill>
                  <a:schemeClr val="dk2"/>
                </a:solidFill>
                <a:latin typeface="Lato Light"/>
                <a:ea typeface="Lato Light"/>
                <a:cs typeface="Lato Light"/>
                <a:sym typeface="Lato Light"/>
              </a:rPr>
              <a:t>(UC San Diego)</a:t>
            </a:r>
            <a:endParaRPr sz="1100" b="0" i="0" u="none" strike="noStrike" cap="none">
              <a:solidFill>
                <a:schemeClr val="dk2"/>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Montserrat"/>
                <a:ea typeface="Montserrat"/>
                <a:cs typeface="Montserrat"/>
                <a:sym typeface="Montserrat"/>
              </a:rPr>
              <a:t>David Mobley </a:t>
            </a:r>
            <a:r>
              <a:rPr lang="en" sz="1100" b="0" i="0" u="none" strike="noStrike" cap="none">
                <a:solidFill>
                  <a:schemeClr val="dk2"/>
                </a:solidFill>
                <a:latin typeface="Lato Light"/>
                <a:ea typeface="Lato Light"/>
                <a:cs typeface="Lato Light"/>
                <a:sym typeface="Lato Light"/>
              </a:rPr>
              <a:t>(UC Irvine)</a:t>
            </a:r>
            <a:endParaRPr sz="1100" b="0" i="0" u="none" strike="noStrike" cap="none">
              <a:solidFill>
                <a:schemeClr val="dk2"/>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Montserrat"/>
                <a:ea typeface="Montserrat"/>
                <a:cs typeface="Montserrat"/>
                <a:sym typeface="Montserrat"/>
              </a:rPr>
              <a:t>Michael Shirts </a:t>
            </a:r>
            <a:r>
              <a:rPr lang="en" sz="1100" b="0" i="0" u="none" strike="noStrike" cap="none">
                <a:solidFill>
                  <a:schemeClr val="dk2"/>
                </a:solidFill>
                <a:latin typeface="Lato Light"/>
                <a:ea typeface="Lato Light"/>
                <a:cs typeface="Lato Light"/>
                <a:sym typeface="Lato Light"/>
              </a:rPr>
              <a:t>(CU Boulder)</a:t>
            </a:r>
            <a:endParaRPr sz="1100" b="0" i="0" u="none" strike="noStrike" cap="none">
              <a:solidFill>
                <a:schemeClr val="dk2"/>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600"/>
              <a:buFont typeface="Arial"/>
              <a:buNone/>
            </a:pPr>
            <a:endParaRPr sz="600">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Lato Light"/>
              <a:ea typeface="Lato Light"/>
              <a:cs typeface="Lato Light"/>
              <a:sym typeface="Lato Light"/>
            </a:endParaRPr>
          </a:p>
        </p:txBody>
      </p:sp>
      <p:sp>
        <p:nvSpPr>
          <p:cNvPr id="241" name="Google Shape;241;p43"/>
          <p:cNvSpPr/>
          <p:nvPr/>
        </p:nvSpPr>
        <p:spPr>
          <a:xfrm>
            <a:off x="3058297" y="1468709"/>
            <a:ext cx="456600" cy="425400"/>
          </a:xfrm>
          <a:prstGeom prst="rightArrow">
            <a:avLst>
              <a:gd name="adj1" fmla="val 32000"/>
              <a:gd name="adj2" fmla="val 64000"/>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Montserrat Light"/>
              <a:ea typeface="Montserrat Light"/>
              <a:cs typeface="Montserrat Light"/>
              <a:sym typeface="Montserrat Light"/>
            </a:endParaRPr>
          </a:p>
        </p:txBody>
      </p:sp>
      <p:sp>
        <p:nvSpPr>
          <p:cNvPr id="242" name="Google Shape;242;p43"/>
          <p:cNvSpPr/>
          <p:nvPr/>
        </p:nvSpPr>
        <p:spPr>
          <a:xfrm>
            <a:off x="5696212" y="1444146"/>
            <a:ext cx="456600" cy="425400"/>
          </a:xfrm>
          <a:prstGeom prst="rightArrow">
            <a:avLst>
              <a:gd name="adj1" fmla="val 32000"/>
              <a:gd name="adj2" fmla="val 64000"/>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Montserrat Light"/>
              <a:ea typeface="Montserrat Light"/>
              <a:cs typeface="Montserrat Light"/>
              <a:sym typeface="Montserrat Light"/>
            </a:endParaRPr>
          </a:p>
        </p:txBody>
      </p:sp>
      <p:sp>
        <p:nvSpPr>
          <p:cNvPr id="243" name="Google Shape;243;p43"/>
          <p:cNvSpPr txBox="1"/>
          <p:nvPr/>
        </p:nvSpPr>
        <p:spPr>
          <a:xfrm>
            <a:off x="1968500" y="1676625"/>
            <a:ext cx="1062600" cy="23619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Clr>
                <a:srgbClr val="000000"/>
              </a:buClr>
              <a:buSzPts val="1300"/>
              <a:buFont typeface="Arial"/>
              <a:buNone/>
            </a:pPr>
            <a:r>
              <a:rPr lang="en" sz="1100">
                <a:solidFill>
                  <a:schemeClr val="dk2"/>
                </a:solidFill>
                <a:latin typeface="Montserrat"/>
                <a:ea typeface="Montserrat"/>
                <a:cs typeface="Montserrat"/>
                <a:sym typeface="Montserrat"/>
              </a:rPr>
              <a:t>Merck KGaA</a:t>
            </a:r>
            <a:endParaRPr sz="1100">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OpenEye</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Pfizer</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Roche</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Vertex</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a:solidFill>
                  <a:schemeClr val="dk2"/>
                </a:solidFill>
                <a:latin typeface="Montserrat"/>
                <a:ea typeface="Montserrat"/>
                <a:cs typeface="Montserrat"/>
                <a:sym typeface="Montserrat"/>
              </a:rPr>
              <a:t>Eli Lilly</a:t>
            </a:r>
            <a:endParaRPr sz="1100">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a:solidFill>
                  <a:schemeClr val="dk2"/>
                </a:solidFill>
                <a:latin typeface="Montserrat"/>
                <a:ea typeface="Montserrat"/>
                <a:cs typeface="Montserrat"/>
                <a:sym typeface="Montserrat"/>
              </a:rPr>
              <a:t>… and others</a:t>
            </a:r>
            <a:endParaRPr sz="1100">
              <a:solidFill>
                <a:schemeClr val="dk2"/>
              </a:solidFill>
              <a:latin typeface="Montserrat"/>
              <a:ea typeface="Montserrat"/>
              <a:cs typeface="Montserrat"/>
              <a:sym typeface="Montserrat"/>
            </a:endParaRPr>
          </a:p>
        </p:txBody>
      </p:sp>
      <p:cxnSp>
        <p:nvCxnSpPr>
          <p:cNvPr id="244" name="Google Shape;244;p43"/>
          <p:cNvCxnSpPr/>
          <p:nvPr/>
        </p:nvCxnSpPr>
        <p:spPr>
          <a:xfrm flipH="1">
            <a:off x="217500" y="1677425"/>
            <a:ext cx="2718000" cy="8100"/>
          </a:xfrm>
          <a:prstGeom prst="straightConnector1">
            <a:avLst/>
          </a:prstGeom>
          <a:noFill/>
          <a:ln w="19050" cap="flat" cmpd="sng">
            <a:solidFill>
              <a:srgbClr val="015480"/>
            </a:solidFill>
            <a:prstDash val="solid"/>
            <a:round/>
            <a:headEnd type="none" w="sm" len="sm"/>
            <a:tailEnd type="none" w="sm" len="sm"/>
          </a:ln>
        </p:spPr>
      </p:cxnSp>
      <p:cxnSp>
        <p:nvCxnSpPr>
          <p:cNvPr id="245" name="Google Shape;245;p43"/>
          <p:cNvCxnSpPr/>
          <p:nvPr/>
        </p:nvCxnSpPr>
        <p:spPr>
          <a:xfrm flipH="1">
            <a:off x="6280413" y="1654438"/>
            <a:ext cx="2470200" cy="4800"/>
          </a:xfrm>
          <a:prstGeom prst="straightConnector1">
            <a:avLst/>
          </a:prstGeom>
          <a:noFill/>
          <a:ln w="19050" cap="flat" cmpd="sng">
            <a:solidFill>
              <a:srgbClr val="015480"/>
            </a:solidFill>
            <a:prstDash val="solid"/>
            <a:round/>
            <a:headEnd type="none" w="sm" len="sm"/>
            <a:tailEnd type="none" w="sm" len="sm"/>
          </a:ln>
        </p:spPr>
      </p:cxnSp>
      <p:cxnSp>
        <p:nvCxnSpPr>
          <p:cNvPr id="246" name="Google Shape;246;p43"/>
          <p:cNvCxnSpPr/>
          <p:nvPr/>
        </p:nvCxnSpPr>
        <p:spPr>
          <a:xfrm flipH="1">
            <a:off x="6280413" y="3602138"/>
            <a:ext cx="2470200" cy="4800"/>
          </a:xfrm>
          <a:prstGeom prst="straightConnector1">
            <a:avLst/>
          </a:prstGeom>
          <a:noFill/>
          <a:ln w="19050" cap="flat" cmpd="sng">
            <a:solidFill>
              <a:srgbClr val="015480"/>
            </a:solidFill>
            <a:prstDash val="solid"/>
            <a:round/>
            <a:headEnd type="none" w="sm" len="sm"/>
            <a:tailEnd type="none" w="sm" len="sm"/>
          </a:ln>
        </p:spPr>
      </p:cxnSp>
      <p:sp>
        <p:nvSpPr>
          <p:cNvPr id="247" name="Google Shape;247;p43"/>
          <p:cNvSpPr txBox="1"/>
          <p:nvPr/>
        </p:nvSpPr>
        <p:spPr>
          <a:xfrm>
            <a:off x="6067525" y="3749700"/>
            <a:ext cx="30000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Plus affiliates:</a:t>
            </a:r>
            <a:endParaRPr sz="1100">
              <a:solidFill>
                <a:schemeClr val="dk1"/>
              </a:solidFill>
              <a:latin typeface="Montserrat"/>
              <a:ea typeface="Montserrat"/>
              <a:cs typeface="Montserrat"/>
              <a:sym typeface="Montserrat"/>
            </a:endParaRPr>
          </a:p>
          <a:p>
            <a:pPr marL="457200" lvl="0" indent="-298450" algn="l" rtl="0">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Danny Cole (Newcastle)</a:t>
            </a:r>
            <a:endParaRPr sz="1100">
              <a:solidFill>
                <a:schemeClr val="dk1"/>
              </a:solidFill>
              <a:latin typeface="Montserrat"/>
              <a:ea typeface="Montserrat"/>
              <a:cs typeface="Montserrat"/>
              <a:sym typeface="Montserrat"/>
            </a:endParaRPr>
          </a:p>
          <a:p>
            <a:pPr marL="457200" lvl="0" indent="-298450" algn="l" rtl="0">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Lee-Ping Wang (UCD)</a:t>
            </a:r>
            <a:endParaRPr sz="1100">
              <a:solidFill>
                <a:schemeClr val="dk1"/>
              </a:solidFill>
              <a:latin typeface="Montserrat"/>
              <a:ea typeface="Montserrat"/>
              <a:cs typeface="Montserrat"/>
              <a:sym typeface="Montserrat"/>
            </a:endParaRPr>
          </a:p>
          <a:p>
            <a:pPr marL="457200" lvl="0" indent="-298450" algn="l" rtl="0">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Dennis Della Corte (BYU)</a:t>
            </a:r>
            <a:endParaRPr sz="1100">
              <a:solidFill>
                <a:schemeClr val="dk1"/>
              </a:solidFill>
              <a:latin typeface="Montserrat"/>
              <a:ea typeface="Montserrat"/>
              <a:cs typeface="Montserrat"/>
              <a:sym typeface="Montserrat"/>
            </a:endParaRPr>
          </a:p>
          <a:p>
            <a:pPr marL="457200" lvl="0" indent="-298450" algn="l" rtl="0">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MolSSI (Virginia Tech)</a:t>
            </a:r>
            <a:endParaRPr sz="1100">
              <a:solidFill>
                <a:schemeClr val="dk1"/>
              </a:solidFill>
              <a:latin typeface="Montserrat"/>
              <a:ea typeface="Montserrat"/>
              <a:cs typeface="Montserrat"/>
              <a:sym typeface="Montserrat"/>
            </a:endParaRPr>
          </a:p>
        </p:txBody>
      </p:sp>
      <p:sp>
        <p:nvSpPr>
          <p:cNvPr id="248" name="Google Shape;248;p43"/>
          <p:cNvSpPr/>
          <p:nvPr/>
        </p:nvSpPr>
        <p:spPr>
          <a:xfrm rot="5400000">
            <a:off x="4222497" y="2037684"/>
            <a:ext cx="456600" cy="425400"/>
          </a:xfrm>
          <a:prstGeom prst="rightArrow">
            <a:avLst>
              <a:gd name="adj1" fmla="val 32000"/>
              <a:gd name="adj2" fmla="val 64000"/>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Montserrat Light"/>
              <a:ea typeface="Montserrat Light"/>
              <a:cs typeface="Montserrat Light"/>
              <a:sym typeface="Montserrat Light"/>
            </a:endParaRPr>
          </a:p>
        </p:txBody>
      </p:sp>
      <p:sp>
        <p:nvSpPr>
          <p:cNvPr id="249" name="Google Shape;249;p43"/>
          <p:cNvSpPr txBox="1"/>
          <p:nvPr/>
        </p:nvSpPr>
        <p:spPr>
          <a:xfrm>
            <a:off x="3273513" y="2521063"/>
            <a:ext cx="2220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Montserrat Black"/>
                <a:ea typeface="Montserrat Black"/>
                <a:cs typeface="Montserrat Black"/>
                <a:sym typeface="Montserrat Black"/>
              </a:rPr>
              <a:t>PROJECT STAFF</a:t>
            </a:r>
            <a:endParaRPr/>
          </a:p>
        </p:txBody>
      </p:sp>
      <p:pic>
        <p:nvPicPr>
          <p:cNvPr id="250" name="Google Shape;250;p43"/>
          <p:cNvPicPr preferRelativeResize="0"/>
          <p:nvPr/>
        </p:nvPicPr>
        <p:blipFill>
          <a:blip r:embed="rId8">
            <a:alphaModFix/>
          </a:blip>
          <a:stretch>
            <a:fillRect/>
          </a:stretch>
        </p:blipFill>
        <p:spPr>
          <a:xfrm>
            <a:off x="3487138" y="3650638"/>
            <a:ext cx="678275" cy="659086"/>
          </a:xfrm>
          <a:prstGeom prst="rect">
            <a:avLst/>
          </a:prstGeom>
          <a:noFill/>
          <a:ln>
            <a:noFill/>
          </a:ln>
        </p:spPr>
      </p:pic>
      <p:pic>
        <p:nvPicPr>
          <p:cNvPr id="251" name="Google Shape;251;p43"/>
          <p:cNvPicPr preferRelativeResize="0"/>
          <p:nvPr/>
        </p:nvPicPr>
        <p:blipFill>
          <a:blip r:embed="rId9">
            <a:alphaModFix/>
          </a:blip>
          <a:stretch>
            <a:fillRect/>
          </a:stretch>
        </p:blipFill>
        <p:spPr>
          <a:xfrm>
            <a:off x="3424963" y="2821263"/>
            <a:ext cx="779400" cy="744605"/>
          </a:xfrm>
          <a:prstGeom prst="rect">
            <a:avLst/>
          </a:prstGeom>
          <a:noFill/>
          <a:ln>
            <a:noFill/>
          </a:ln>
        </p:spPr>
      </p:pic>
      <p:sp>
        <p:nvSpPr>
          <p:cNvPr id="252" name="Google Shape;252;p43"/>
          <p:cNvSpPr txBox="1"/>
          <p:nvPr/>
        </p:nvSpPr>
        <p:spPr>
          <a:xfrm>
            <a:off x="4204363" y="2919488"/>
            <a:ext cx="1284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Jeff Wagner</a:t>
            </a:r>
            <a:endParaRPr sz="110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100">
                <a:solidFill>
                  <a:schemeClr val="dk1"/>
                </a:solidFill>
                <a:latin typeface="Montserrat"/>
                <a:ea typeface="Montserrat"/>
                <a:cs typeface="Montserrat"/>
                <a:sym typeface="Montserrat"/>
              </a:rPr>
              <a:t>Technical Lead</a:t>
            </a:r>
            <a:endParaRPr sz="1100">
              <a:solidFill>
                <a:schemeClr val="dk1"/>
              </a:solidFill>
              <a:latin typeface="Montserrat"/>
              <a:ea typeface="Montserrat"/>
              <a:cs typeface="Montserrat"/>
              <a:sym typeface="Montserrat"/>
            </a:endParaRPr>
          </a:p>
        </p:txBody>
      </p:sp>
      <p:sp>
        <p:nvSpPr>
          <p:cNvPr id="253" name="Google Shape;253;p43"/>
          <p:cNvSpPr txBox="1"/>
          <p:nvPr/>
        </p:nvSpPr>
        <p:spPr>
          <a:xfrm>
            <a:off x="4165413" y="3711413"/>
            <a:ext cx="1777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Simon Boothroyd</a:t>
            </a:r>
            <a:endParaRPr sz="110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100">
                <a:solidFill>
                  <a:schemeClr val="dk1"/>
                </a:solidFill>
                <a:latin typeface="Montserrat"/>
                <a:ea typeface="Montserrat"/>
                <a:cs typeface="Montserrat"/>
                <a:sym typeface="Montserrat"/>
              </a:rPr>
              <a:t>Science Lead</a:t>
            </a:r>
            <a:endParaRPr sz="1100">
              <a:solidFill>
                <a:schemeClr val="dk1"/>
              </a:solidFill>
              <a:latin typeface="Montserrat"/>
              <a:ea typeface="Montserrat"/>
              <a:cs typeface="Montserrat"/>
              <a:sym typeface="Montserrat"/>
            </a:endParaRPr>
          </a:p>
        </p:txBody>
      </p:sp>
      <p:sp>
        <p:nvSpPr>
          <p:cNvPr id="254" name="Google Shape;254;p43"/>
          <p:cNvSpPr txBox="1"/>
          <p:nvPr/>
        </p:nvSpPr>
        <p:spPr>
          <a:xfrm>
            <a:off x="3240118" y="4352100"/>
            <a:ext cx="1284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Montserrat"/>
                <a:ea typeface="Montserrat"/>
                <a:cs typeface="Montserrat"/>
                <a:sym typeface="Montserrat"/>
              </a:rPr>
              <a:t>...</a:t>
            </a:r>
            <a:endParaRPr sz="1100" b="1">
              <a:solidFill>
                <a:schemeClr val="dk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1"/>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30</a:t>
            </a:fld>
            <a:endParaRPr/>
          </a:p>
        </p:txBody>
      </p:sp>
      <p:sp>
        <p:nvSpPr>
          <p:cNvPr id="690" name="Google Shape;690;p71"/>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Modified Seminario* </a:t>
            </a:r>
            <a:r>
              <a:rPr lang="en"/>
              <a:t>- heavily automated fitting pipeline used to explore new fitting target in days</a:t>
            </a:r>
            <a:endParaRPr/>
          </a:p>
        </p:txBody>
      </p:sp>
      <p:grpSp>
        <p:nvGrpSpPr>
          <p:cNvPr id="691" name="Google Shape;691;p71"/>
          <p:cNvGrpSpPr/>
          <p:nvPr/>
        </p:nvGrpSpPr>
        <p:grpSpPr>
          <a:xfrm>
            <a:off x="217275" y="2724912"/>
            <a:ext cx="1700700" cy="1615350"/>
            <a:chOff x="217275" y="2976275"/>
            <a:chExt cx="1700700" cy="1615350"/>
          </a:xfrm>
        </p:grpSpPr>
        <p:sp>
          <p:nvSpPr>
            <p:cNvPr id="692" name="Google Shape;692;p71"/>
            <p:cNvSpPr txBox="1"/>
            <p:nvPr/>
          </p:nvSpPr>
          <p:spPr>
            <a:xfrm>
              <a:off x="27847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A72A1E"/>
                  </a:solidFill>
                  <a:latin typeface="Muli"/>
                  <a:ea typeface="Muli"/>
                  <a:cs typeface="Muli"/>
                  <a:sym typeface="Muli"/>
                </a:rPr>
                <a:t>Hypothesis</a:t>
              </a:r>
              <a:endParaRPr sz="1200" b="1">
                <a:solidFill>
                  <a:srgbClr val="A72A1E"/>
                </a:solidFill>
                <a:latin typeface="Muli"/>
                <a:ea typeface="Muli"/>
                <a:cs typeface="Muli"/>
                <a:sym typeface="Muli"/>
              </a:endParaRPr>
            </a:p>
          </p:txBody>
        </p:sp>
        <p:sp>
          <p:nvSpPr>
            <p:cNvPr id="693" name="Google Shape;693;p71"/>
            <p:cNvSpPr txBox="1"/>
            <p:nvPr/>
          </p:nvSpPr>
          <p:spPr>
            <a:xfrm>
              <a:off x="217275" y="3349625"/>
              <a:ext cx="17007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Using the modified seminario method to derive bond and angle force constants directly from QC data yields more ‘physical’ values</a:t>
              </a:r>
              <a:endParaRPr sz="1100">
                <a:solidFill>
                  <a:srgbClr val="A72A1E"/>
                </a:solidFill>
                <a:latin typeface="Muli"/>
                <a:ea typeface="Muli"/>
                <a:cs typeface="Muli"/>
                <a:sym typeface="Muli"/>
              </a:endParaRPr>
            </a:p>
          </p:txBody>
        </p:sp>
      </p:grpSp>
      <p:grpSp>
        <p:nvGrpSpPr>
          <p:cNvPr id="694" name="Google Shape;694;p71"/>
          <p:cNvGrpSpPr/>
          <p:nvPr/>
        </p:nvGrpSpPr>
        <p:grpSpPr>
          <a:xfrm>
            <a:off x="2542225" y="2724937"/>
            <a:ext cx="1829400" cy="1615325"/>
            <a:chOff x="2635675" y="2976300"/>
            <a:chExt cx="1829400" cy="1615325"/>
          </a:xfrm>
        </p:grpSpPr>
        <p:sp>
          <p:nvSpPr>
            <p:cNvPr id="695" name="Google Shape;695;p71"/>
            <p:cNvSpPr txBox="1"/>
            <p:nvPr/>
          </p:nvSpPr>
          <p:spPr>
            <a:xfrm>
              <a:off x="2781775" y="2976300"/>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4DAF4A"/>
                  </a:solidFill>
                  <a:latin typeface="Muli"/>
                  <a:ea typeface="Muli"/>
                  <a:cs typeface="Muli"/>
                  <a:sym typeface="Muli"/>
                </a:rPr>
                <a:t>Force Constants Computed</a:t>
              </a:r>
              <a:endParaRPr sz="1200" b="1">
                <a:solidFill>
                  <a:srgbClr val="4DAF4A"/>
                </a:solidFill>
                <a:latin typeface="Muli"/>
                <a:ea typeface="Muli"/>
                <a:cs typeface="Muli"/>
                <a:sym typeface="Muli"/>
              </a:endParaRPr>
            </a:p>
          </p:txBody>
        </p:sp>
        <p:sp>
          <p:nvSpPr>
            <p:cNvPr id="696" name="Google Shape;696;p71"/>
            <p:cNvSpPr txBox="1"/>
            <p:nvPr/>
          </p:nvSpPr>
          <p:spPr>
            <a:xfrm>
              <a:off x="2635675" y="3349625"/>
              <a:ext cx="18294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4DAF4A"/>
                  </a:solidFill>
                  <a:latin typeface="Muli"/>
                  <a:ea typeface="Muli"/>
                  <a:cs typeface="Muli"/>
                  <a:sym typeface="Muli"/>
                </a:rPr>
                <a:t>The Cole group retrieved all hessian data generated by OpenFF and from this computed average bond and angle force constants</a:t>
              </a:r>
              <a:endParaRPr sz="1100">
                <a:solidFill>
                  <a:srgbClr val="4DAF4A"/>
                </a:solidFill>
                <a:latin typeface="Muli"/>
                <a:ea typeface="Muli"/>
                <a:cs typeface="Muli"/>
                <a:sym typeface="Muli"/>
              </a:endParaRPr>
            </a:p>
          </p:txBody>
        </p:sp>
      </p:grpSp>
      <p:grpSp>
        <p:nvGrpSpPr>
          <p:cNvPr id="697" name="Google Shape;697;p71"/>
          <p:cNvGrpSpPr/>
          <p:nvPr/>
        </p:nvGrpSpPr>
        <p:grpSpPr>
          <a:xfrm>
            <a:off x="4995875" y="2724912"/>
            <a:ext cx="1617000" cy="1615350"/>
            <a:chOff x="5526875" y="2976275"/>
            <a:chExt cx="1617000" cy="1615350"/>
          </a:xfrm>
        </p:grpSpPr>
        <p:sp>
          <p:nvSpPr>
            <p:cNvPr id="698" name="Google Shape;698;p71"/>
            <p:cNvSpPr txBox="1"/>
            <p:nvPr/>
          </p:nvSpPr>
          <p:spPr>
            <a:xfrm>
              <a:off x="5566775"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A72A1E"/>
                  </a:solidFill>
                  <a:latin typeface="Muli"/>
                  <a:ea typeface="Muli"/>
                  <a:cs typeface="Muli"/>
                  <a:sym typeface="Muli"/>
                </a:rPr>
                <a:t>Remaining Parameters Refit</a:t>
              </a:r>
              <a:endParaRPr sz="1200" b="1">
                <a:solidFill>
                  <a:srgbClr val="A72A1E"/>
                </a:solidFill>
                <a:latin typeface="Muli"/>
                <a:ea typeface="Muli"/>
                <a:cs typeface="Muli"/>
                <a:sym typeface="Muli"/>
              </a:endParaRPr>
            </a:p>
          </p:txBody>
        </p:sp>
        <p:sp>
          <p:nvSpPr>
            <p:cNvPr id="699" name="Google Shape;699;p71"/>
            <p:cNvSpPr txBox="1"/>
            <p:nvPr/>
          </p:nvSpPr>
          <p:spPr>
            <a:xfrm>
              <a:off x="5526875" y="3349625"/>
              <a:ext cx="16170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Within ~1 day OpenFF refit the rest of the valence parameters while restraining the force constants</a:t>
              </a:r>
              <a:endParaRPr sz="1100">
                <a:solidFill>
                  <a:srgbClr val="A72A1E"/>
                </a:solidFill>
                <a:latin typeface="Muli"/>
                <a:ea typeface="Muli"/>
                <a:cs typeface="Muli"/>
                <a:sym typeface="Muli"/>
              </a:endParaRPr>
            </a:p>
          </p:txBody>
        </p:sp>
      </p:grpSp>
      <p:grpSp>
        <p:nvGrpSpPr>
          <p:cNvPr id="700" name="Google Shape;700;p71"/>
          <p:cNvGrpSpPr/>
          <p:nvPr/>
        </p:nvGrpSpPr>
        <p:grpSpPr>
          <a:xfrm>
            <a:off x="7237125" y="2724912"/>
            <a:ext cx="1578300" cy="1615350"/>
            <a:chOff x="7389525" y="2976275"/>
            <a:chExt cx="1578300" cy="1615350"/>
          </a:xfrm>
        </p:grpSpPr>
        <p:sp>
          <p:nvSpPr>
            <p:cNvPr id="701" name="Google Shape;701;p71"/>
            <p:cNvSpPr txBox="1"/>
            <p:nvPr/>
          </p:nvSpPr>
          <p:spPr>
            <a:xfrm>
              <a:off x="738952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A72A1E"/>
                  </a:solidFill>
                  <a:latin typeface="Muli"/>
                  <a:ea typeface="Muli"/>
                  <a:cs typeface="Muli"/>
                  <a:sym typeface="Muli"/>
                </a:rPr>
                <a:t>New Parameters Benchmarked</a:t>
              </a:r>
              <a:endParaRPr sz="1200" b="1">
                <a:solidFill>
                  <a:srgbClr val="A72A1E"/>
                </a:solidFill>
                <a:latin typeface="Muli"/>
                <a:ea typeface="Muli"/>
                <a:cs typeface="Muli"/>
                <a:sym typeface="Muli"/>
              </a:endParaRPr>
            </a:p>
          </p:txBody>
        </p:sp>
        <p:sp>
          <p:nvSpPr>
            <p:cNvPr id="702" name="Google Shape;702;p71"/>
            <p:cNvSpPr txBox="1"/>
            <p:nvPr/>
          </p:nvSpPr>
          <p:spPr>
            <a:xfrm>
              <a:off x="7410075" y="3349625"/>
              <a:ext cx="15372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Within a further ~1 day the new force field had been benchmarked against the QC data</a:t>
              </a:r>
              <a:endParaRPr sz="1100">
                <a:solidFill>
                  <a:srgbClr val="A72A1E"/>
                </a:solidFill>
                <a:latin typeface="Muli"/>
                <a:ea typeface="Muli"/>
                <a:cs typeface="Muli"/>
                <a:sym typeface="Muli"/>
              </a:endParaRPr>
            </a:p>
          </p:txBody>
        </p:sp>
      </p:grpSp>
      <p:cxnSp>
        <p:nvCxnSpPr>
          <p:cNvPr id="703" name="Google Shape;703;p71"/>
          <p:cNvCxnSpPr/>
          <p:nvPr/>
        </p:nvCxnSpPr>
        <p:spPr>
          <a:xfrm>
            <a:off x="1971200" y="2926127"/>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04" name="Google Shape;704;p71"/>
          <p:cNvCxnSpPr/>
          <p:nvPr/>
        </p:nvCxnSpPr>
        <p:spPr>
          <a:xfrm>
            <a:off x="4424850" y="2926127"/>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05" name="Google Shape;705;p71"/>
          <p:cNvCxnSpPr/>
          <p:nvPr/>
        </p:nvCxnSpPr>
        <p:spPr>
          <a:xfrm>
            <a:off x="6666100" y="2926152"/>
            <a:ext cx="517800" cy="0"/>
          </a:xfrm>
          <a:prstGeom prst="straightConnector1">
            <a:avLst/>
          </a:prstGeom>
          <a:noFill/>
          <a:ln w="19050" cap="flat" cmpd="sng">
            <a:solidFill>
              <a:schemeClr val="accent2"/>
            </a:solidFill>
            <a:prstDash val="solid"/>
            <a:round/>
            <a:headEnd type="none" w="med" len="med"/>
            <a:tailEnd type="triangle" w="med" len="med"/>
          </a:ln>
        </p:spPr>
      </p:cxnSp>
      <p:pic>
        <p:nvPicPr>
          <p:cNvPr id="706" name="Google Shape;706;p71"/>
          <p:cNvPicPr preferRelativeResize="0"/>
          <p:nvPr/>
        </p:nvPicPr>
        <p:blipFill rotWithShape="1">
          <a:blip r:embed="rId3">
            <a:alphaModFix/>
          </a:blip>
          <a:srcRect l="15251" t="12003" r="21252" b="4753"/>
          <a:stretch/>
        </p:blipFill>
        <p:spPr>
          <a:xfrm>
            <a:off x="8170550" y="982650"/>
            <a:ext cx="821050" cy="1076400"/>
          </a:xfrm>
          <a:prstGeom prst="rect">
            <a:avLst/>
          </a:prstGeom>
          <a:noFill/>
          <a:ln>
            <a:noFill/>
          </a:ln>
        </p:spPr>
      </p:pic>
      <p:sp>
        <p:nvSpPr>
          <p:cNvPr id="707" name="Google Shape;707;p71"/>
          <p:cNvSpPr txBox="1"/>
          <p:nvPr/>
        </p:nvSpPr>
        <p:spPr>
          <a:xfrm>
            <a:off x="8133013" y="2008450"/>
            <a:ext cx="89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858585"/>
                </a:solidFill>
                <a:latin typeface="Muli"/>
                <a:ea typeface="Muli"/>
                <a:cs typeface="Muli"/>
                <a:sym typeface="Muli"/>
              </a:rPr>
              <a:t>Josh Horton</a:t>
            </a:r>
            <a:endParaRPr sz="800">
              <a:solidFill>
                <a:srgbClr val="858585"/>
              </a:solidFill>
              <a:latin typeface="Muli"/>
              <a:ea typeface="Muli"/>
              <a:cs typeface="Muli"/>
              <a:sym typeface="Muli"/>
            </a:endParaRPr>
          </a:p>
        </p:txBody>
      </p:sp>
      <p:sp>
        <p:nvSpPr>
          <p:cNvPr id="708" name="Google Shape;708;p71"/>
          <p:cNvSpPr/>
          <p:nvPr/>
        </p:nvSpPr>
        <p:spPr>
          <a:xfrm>
            <a:off x="3494625" y="4189650"/>
            <a:ext cx="4561075" cy="270075"/>
          </a:xfrm>
          <a:custGeom>
            <a:avLst/>
            <a:gdLst/>
            <a:ahLst/>
            <a:cxnLst/>
            <a:rect l="l" t="t" r="r" b="b"/>
            <a:pathLst>
              <a:path w="182443" h="10803" extrusionOk="0">
                <a:moveTo>
                  <a:pt x="182348" y="0"/>
                </a:moveTo>
                <a:lnTo>
                  <a:pt x="182443" y="10803"/>
                </a:lnTo>
                <a:lnTo>
                  <a:pt x="0" y="10803"/>
                </a:lnTo>
                <a:lnTo>
                  <a:pt x="0" y="3912"/>
                </a:lnTo>
              </a:path>
            </a:pathLst>
          </a:custGeom>
          <a:noFill/>
          <a:ln w="19050" cap="flat" cmpd="sng">
            <a:solidFill>
              <a:schemeClr val="accent2"/>
            </a:solidFill>
            <a:prstDash val="solid"/>
            <a:round/>
            <a:headEnd type="none" w="med" len="med"/>
            <a:tailEnd type="triangle" w="med" len="med"/>
          </a:ln>
        </p:spPr>
      </p:sp>
      <p:sp>
        <p:nvSpPr>
          <p:cNvPr id="709" name="Google Shape;709;p71"/>
          <p:cNvSpPr txBox="1"/>
          <p:nvPr/>
        </p:nvSpPr>
        <p:spPr>
          <a:xfrm>
            <a:off x="2489000" y="4444500"/>
            <a:ext cx="6906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99999"/>
                </a:solidFill>
                <a:latin typeface="Muli"/>
                <a:ea typeface="Muli"/>
                <a:cs typeface="Muli"/>
                <a:sym typeface="Muli"/>
              </a:rPr>
              <a:t>* Alice E. A. Allen, Michael C. Payne, and Daniel J. Cole  10.1021/acs.jctc.7b00785</a:t>
            </a:r>
            <a:endParaRPr sz="1200">
              <a:solidFill>
                <a:srgbClr val="999999"/>
              </a:solidFill>
              <a:latin typeface="Muli"/>
              <a:ea typeface="Muli"/>
              <a:cs typeface="Muli"/>
              <a:sym typeface="Muli"/>
            </a:endParaRPr>
          </a:p>
        </p:txBody>
      </p:sp>
      <p:pic>
        <p:nvPicPr>
          <p:cNvPr id="710" name="Google Shape;710;p71"/>
          <p:cNvPicPr preferRelativeResize="0"/>
          <p:nvPr/>
        </p:nvPicPr>
        <p:blipFill>
          <a:blip r:embed="rId4">
            <a:alphaModFix/>
          </a:blip>
          <a:stretch>
            <a:fillRect/>
          </a:stretch>
        </p:blipFill>
        <p:spPr>
          <a:xfrm>
            <a:off x="657102" y="1081200"/>
            <a:ext cx="821050" cy="1418183"/>
          </a:xfrm>
          <a:prstGeom prst="rect">
            <a:avLst/>
          </a:prstGeom>
          <a:noFill/>
          <a:ln>
            <a:noFill/>
          </a:ln>
        </p:spPr>
      </p:pic>
      <p:grpSp>
        <p:nvGrpSpPr>
          <p:cNvPr id="711" name="Google Shape;711;p71"/>
          <p:cNvGrpSpPr/>
          <p:nvPr/>
        </p:nvGrpSpPr>
        <p:grpSpPr>
          <a:xfrm>
            <a:off x="3586871" y="839052"/>
            <a:ext cx="595793" cy="1732756"/>
            <a:chOff x="3686175" y="147638"/>
            <a:chExt cx="1666554" cy="4848225"/>
          </a:xfrm>
        </p:grpSpPr>
        <p:pic>
          <p:nvPicPr>
            <p:cNvPr id="712" name="Google Shape;712;p71"/>
            <p:cNvPicPr preferRelativeResize="0"/>
            <p:nvPr/>
          </p:nvPicPr>
          <p:blipFill>
            <a:blip r:embed="rId5">
              <a:alphaModFix/>
            </a:blip>
            <a:stretch>
              <a:fillRect/>
            </a:stretch>
          </p:blipFill>
          <p:spPr>
            <a:xfrm>
              <a:off x="3686175" y="147638"/>
              <a:ext cx="704850" cy="4848225"/>
            </a:xfrm>
            <a:prstGeom prst="rect">
              <a:avLst/>
            </a:prstGeom>
            <a:noFill/>
            <a:ln>
              <a:noFill/>
            </a:ln>
          </p:spPr>
        </p:pic>
        <p:pic>
          <p:nvPicPr>
            <p:cNvPr id="713" name="Google Shape;713;p71"/>
            <p:cNvPicPr preferRelativeResize="0"/>
            <p:nvPr/>
          </p:nvPicPr>
          <p:blipFill>
            <a:blip r:embed="rId6">
              <a:alphaModFix/>
            </a:blip>
            <a:stretch>
              <a:fillRect/>
            </a:stretch>
          </p:blipFill>
          <p:spPr>
            <a:xfrm>
              <a:off x="4371975" y="147638"/>
              <a:ext cx="704850" cy="4848225"/>
            </a:xfrm>
            <a:prstGeom prst="rect">
              <a:avLst/>
            </a:prstGeom>
            <a:noFill/>
            <a:ln>
              <a:noFill/>
            </a:ln>
          </p:spPr>
        </p:pic>
        <p:pic>
          <p:nvPicPr>
            <p:cNvPr id="714" name="Google Shape;714;p71"/>
            <p:cNvPicPr preferRelativeResize="0"/>
            <p:nvPr/>
          </p:nvPicPr>
          <p:blipFill>
            <a:blip r:embed="rId7">
              <a:alphaModFix/>
            </a:blip>
            <a:stretch>
              <a:fillRect/>
            </a:stretch>
          </p:blipFill>
          <p:spPr>
            <a:xfrm>
              <a:off x="5065776" y="147638"/>
              <a:ext cx="286953" cy="4846320"/>
            </a:xfrm>
            <a:prstGeom prst="rect">
              <a:avLst/>
            </a:prstGeom>
            <a:noFill/>
            <a:ln>
              <a:noFill/>
            </a:ln>
          </p:spPr>
        </p:pic>
      </p:grpSp>
      <p:sp>
        <p:nvSpPr>
          <p:cNvPr id="715" name="Google Shape;715;p71"/>
          <p:cNvSpPr txBox="1"/>
          <p:nvPr/>
        </p:nvSpPr>
        <p:spPr>
          <a:xfrm>
            <a:off x="2342550" y="1105434"/>
            <a:ext cx="1222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Roboto Mono"/>
                <a:ea typeface="Roboto Mono"/>
                <a:cs typeface="Roboto Mono"/>
                <a:sym typeface="Roboto Mono"/>
              </a:rPr>
              <a:t>b26=[#6:1]#[#7:2]</a:t>
            </a:r>
            <a:endParaRPr sz="700">
              <a:latin typeface="Roboto Mono"/>
              <a:ea typeface="Roboto Mono"/>
              <a:cs typeface="Roboto Mono"/>
              <a:sym typeface="Roboto Mono"/>
            </a:endParaRPr>
          </a:p>
        </p:txBody>
      </p:sp>
      <p:sp>
        <p:nvSpPr>
          <p:cNvPr id="716" name="Google Shape;716;p71"/>
          <p:cNvSpPr txBox="1"/>
          <p:nvPr/>
        </p:nvSpPr>
        <p:spPr>
          <a:xfrm>
            <a:off x="2342550" y="1375791"/>
            <a:ext cx="1417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Roboto Mono"/>
                <a:ea typeface="Roboto Mono"/>
                <a:cs typeface="Roboto Mono"/>
                <a:sym typeface="Roboto Mono"/>
              </a:rPr>
              <a:t>b27=[#6X2:1]#[#6X2:2]</a:t>
            </a:r>
            <a:endParaRPr sz="700">
              <a:latin typeface="Roboto Mono"/>
              <a:ea typeface="Roboto Mono"/>
              <a:cs typeface="Roboto Mono"/>
              <a:sym typeface="Roboto Mono"/>
            </a:endParaRPr>
          </a:p>
        </p:txBody>
      </p:sp>
      <p:sp>
        <p:nvSpPr>
          <p:cNvPr id="717" name="Google Shape;717;p71"/>
          <p:cNvSpPr txBox="1"/>
          <p:nvPr/>
        </p:nvSpPr>
        <p:spPr>
          <a:xfrm>
            <a:off x="2342550" y="1646147"/>
            <a:ext cx="1417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Roboto Mono"/>
                <a:ea typeface="Roboto Mono"/>
                <a:cs typeface="Roboto Mono"/>
                <a:sym typeface="Roboto Mono"/>
              </a:rPr>
              <a:t>b30=[#6X2:1]=[#7:2]</a:t>
            </a:r>
            <a:endParaRPr sz="700">
              <a:latin typeface="Roboto Mono"/>
              <a:ea typeface="Roboto Mono"/>
              <a:cs typeface="Roboto Mono"/>
              <a:sym typeface="Roboto Mono"/>
            </a:endParaRPr>
          </a:p>
        </p:txBody>
      </p:sp>
      <p:pic>
        <p:nvPicPr>
          <p:cNvPr id="718" name="Google Shape;718;p71"/>
          <p:cNvPicPr preferRelativeResize="0"/>
          <p:nvPr/>
        </p:nvPicPr>
        <p:blipFill>
          <a:blip r:embed="rId8">
            <a:alphaModFix/>
          </a:blip>
          <a:stretch>
            <a:fillRect/>
          </a:stretch>
        </p:blipFill>
        <p:spPr>
          <a:xfrm>
            <a:off x="2435725" y="1964337"/>
            <a:ext cx="1151156" cy="516412"/>
          </a:xfrm>
          <a:prstGeom prst="rect">
            <a:avLst/>
          </a:prstGeom>
          <a:noFill/>
          <a:ln>
            <a:noFill/>
          </a:ln>
        </p:spPr>
      </p:pic>
      <p:pic>
        <p:nvPicPr>
          <p:cNvPr id="719" name="Google Shape;719;p71"/>
          <p:cNvPicPr preferRelativeResize="0"/>
          <p:nvPr/>
        </p:nvPicPr>
        <p:blipFill>
          <a:blip r:embed="rId9">
            <a:alphaModFix/>
          </a:blip>
          <a:stretch>
            <a:fillRect/>
          </a:stretch>
        </p:blipFill>
        <p:spPr>
          <a:xfrm>
            <a:off x="5126075" y="826904"/>
            <a:ext cx="2444426" cy="1021706"/>
          </a:xfrm>
          <a:prstGeom prst="rect">
            <a:avLst/>
          </a:prstGeom>
          <a:noFill/>
          <a:ln>
            <a:noFill/>
          </a:ln>
        </p:spPr>
      </p:pic>
      <p:pic>
        <p:nvPicPr>
          <p:cNvPr id="720" name="Google Shape;720;p71"/>
          <p:cNvPicPr preferRelativeResize="0"/>
          <p:nvPr/>
        </p:nvPicPr>
        <p:blipFill>
          <a:blip r:embed="rId10">
            <a:alphaModFix/>
          </a:blip>
          <a:stretch>
            <a:fillRect/>
          </a:stretch>
        </p:blipFill>
        <p:spPr>
          <a:xfrm>
            <a:off x="5126075" y="1740507"/>
            <a:ext cx="2444426" cy="10286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2"/>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31</a:t>
            </a:fld>
            <a:endParaRPr/>
          </a:p>
        </p:txBody>
      </p:sp>
      <p:sp>
        <p:nvSpPr>
          <p:cNvPr id="727" name="Google Shape;727;p72"/>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Refit Charge Models </a:t>
            </a:r>
            <a:r>
              <a:rPr lang="en"/>
              <a:t>- AM1BCC charge model currently being re-trained against QC and exp. data</a:t>
            </a:r>
            <a:endParaRPr/>
          </a:p>
        </p:txBody>
      </p:sp>
      <p:grpSp>
        <p:nvGrpSpPr>
          <p:cNvPr id="728" name="Google Shape;728;p72"/>
          <p:cNvGrpSpPr/>
          <p:nvPr/>
        </p:nvGrpSpPr>
        <p:grpSpPr>
          <a:xfrm>
            <a:off x="217275" y="2823875"/>
            <a:ext cx="1700700" cy="1615350"/>
            <a:chOff x="217275" y="2976275"/>
            <a:chExt cx="1700700" cy="1615350"/>
          </a:xfrm>
        </p:grpSpPr>
        <p:sp>
          <p:nvSpPr>
            <p:cNvPr id="729" name="Google Shape;729;p72"/>
            <p:cNvSpPr txBox="1"/>
            <p:nvPr/>
          </p:nvSpPr>
          <p:spPr>
            <a:xfrm>
              <a:off x="27847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A72A1E"/>
                  </a:solidFill>
                  <a:latin typeface="Muli"/>
                  <a:ea typeface="Muli"/>
                  <a:cs typeface="Muli"/>
                  <a:sym typeface="Muli"/>
                </a:rPr>
                <a:t>AM1BCC Ported to SMIRNOFF</a:t>
              </a:r>
              <a:endParaRPr sz="1200" b="1">
                <a:solidFill>
                  <a:srgbClr val="A72A1E"/>
                </a:solidFill>
                <a:latin typeface="Muli"/>
                <a:ea typeface="Muli"/>
                <a:cs typeface="Muli"/>
                <a:sym typeface="Muli"/>
              </a:endParaRPr>
            </a:p>
          </p:txBody>
        </p:sp>
        <p:sp>
          <p:nvSpPr>
            <p:cNvPr id="730" name="Google Shape;730;p72"/>
            <p:cNvSpPr txBox="1"/>
            <p:nvPr/>
          </p:nvSpPr>
          <p:spPr>
            <a:xfrm>
              <a:off x="217275" y="3349625"/>
              <a:ext cx="17007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A majority of the original AM1BCC parameters have been ported to SMIRNOFF</a:t>
              </a:r>
              <a:endParaRPr sz="1100">
                <a:solidFill>
                  <a:srgbClr val="A72A1E"/>
                </a:solidFill>
                <a:latin typeface="Muli"/>
                <a:ea typeface="Muli"/>
                <a:cs typeface="Muli"/>
                <a:sym typeface="Muli"/>
              </a:endParaRPr>
            </a:p>
          </p:txBody>
        </p:sp>
      </p:grpSp>
      <p:grpSp>
        <p:nvGrpSpPr>
          <p:cNvPr id="731" name="Google Shape;731;p72"/>
          <p:cNvGrpSpPr/>
          <p:nvPr/>
        </p:nvGrpSpPr>
        <p:grpSpPr>
          <a:xfrm>
            <a:off x="2542237" y="2823875"/>
            <a:ext cx="1829400" cy="1605025"/>
            <a:chOff x="2635688" y="2976275"/>
            <a:chExt cx="1829400" cy="1605025"/>
          </a:xfrm>
        </p:grpSpPr>
        <p:sp>
          <p:nvSpPr>
            <p:cNvPr id="732" name="Google Shape;732;p72"/>
            <p:cNvSpPr txBox="1"/>
            <p:nvPr/>
          </p:nvSpPr>
          <p:spPr>
            <a:xfrm>
              <a:off x="2700025" y="2976275"/>
              <a:ext cx="17007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549ECB"/>
                  </a:solidFill>
                  <a:latin typeface="Muli"/>
                  <a:ea typeface="Muli"/>
                  <a:cs typeface="Muli"/>
                  <a:sym typeface="Muli"/>
                </a:rPr>
                <a:t>Integrate Into Fitting Infrastructure</a:t>
              </a:r>
              <a:endParaRPr sz="1200" b="1">
                <a:solidFill>
                  <a:srgbClr val="549ECB"/>
                </a:solidFill>
                <a:latin typeface="Muli"/>
                <a:ea typeface="Muli"/>
                <a:cs typeface="Muli"/>
                <a:sym typeface="Muli"/>
              </a:endParaRPr>
            </a:p>
          </p:txBody>
        </p:sp>
        <p:sp>
          <p:nvSpPr>
            <p:cNvPr id="733" name="Google Shape;733;p72"/>
            <p:cNvSpPr txBox="1"/>
            <p:nvPr/>
          </p:nvSpPr>
          <p:spPr>
            <a:xfrm>
              <a:off x="2635688" y="3339300"/>
              <a:ext cx="18294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549ECB"/>
                  </a:solidFill>
                  <a:latin typeface="Muli"/>
                  <a:ea typeface="Muli"/>
                  <a:cs typeface="Muli"/>
                  <a:sym typeface="Muli"/>
                </a:rPr>
                <a:t>ForceBalance and the OpenFF Evaluator extended to support co-optimising against QC and exp. data</a:t>
              </a:r>
              <a:endParaRPr sz="1100">
                <a:solidFill>
                  <a:srgbClr val="549ECB"/>
                </a:solidFill>
                <a:latin typeface="Muli"/>
                <a:ea typeface="Muli"/>
                <a:cs typeface="Muli"/>
                <a:sym typeface="Muli"/>
              </a:endParaRPr>
            </a:p>
          </p:txBody>
        </p:sp>
      </p:grpSp>
      <p:grpSp>
        <p:nvGrpSpPr>
          <p:cNvPr id="734" name="Google Shape;734;p72"/>
          <p:cNvGrpSpPr/>
          <p:nvPr/>
        </p:nvGrpSpPr>
        <p:grpSpPr>
          <a:xfrm>
            <a:off x="4995875" y="2823875"/>
            <a:ext cx="1617000" cy="1615350"/>
            <a:chOff x="5526875" y="2976275"/>
            <a:chExt cx="1617000" cy="1615350"/>
          </a:xfrm>
        </p:grpSpPr>
        <p:sp>
          <p:nvSpPr>
            <p:cNvPr id="735" name="Google Shape;735;p72"/>
            <p:cNvSpPr txBox="1"/>
            <p:nvPr/>
          </p:nvSpPr>
          <p:spPr>
            <a:xfrm>
              <a:off x="5566775"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A72A1E"/>
                  </a:solidFill>
                  <a:latin typeface="Muli"/>
                  <a:ea typeface="Muli"/>
                  <a:cs typeface="Muli"/>
                  <a:sym typeface="Muli"/>
                </a:rPr>
                <a:t>Training</a:t>
              </a:r>
              <a:endParaRPr sz="1200" b="1">
                <a:solidFill>
                  <a:srgbClr val="990000"/>
                </a:solidFill>
                <a:latin typeface="Muli"/>
                <a:ea typeface="Muli"/>
                <a:cs typeface="Muli"/>
                <a:sym typeface="Muli"/>
              </a:endParaRPr>
            </a:p>
          </p:txBody>
        </p:sp>
        <p:sp>
          <p:nvSpPr>
            <p:cNvPr id="736" name="Google Shape;736;p72"/>
            <p:cNvSpPr txBox="1"/>
            <p:nvPr/>
          </p:nvSpPr>
          <p:spPr>
            <a:xfrm>
              <a:off x="5526875" y="3349625"/>
              <a:ext cx="16170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Test fits being performed against a combination of QC ESP / EF data and mixture exp. data</a:t>
              </a:r>
              <a:endParaRPr sz="1100">
                <a:solidFill>
                  <a:srgbClr val="A72A1E"/>
                </a:solidFill>
                <a:latin typeface="Muli"/>
                <a:ea typeface="Muli"/>
                <a:cs typeface="Muli"/>
                <a:sym typeface="Muli"/>
              </a:endParaRPr>
            </a:p>
          </p:txBody>
        </p:sp>
      </p:grpSp>
      <p:grpSp>
        <p:nvGrpSpPr>
          <p:cNvPr id="737" name="Google Shape;737;p72"/>
          <p:cNvGrpSpPr/>
          <p:nvPr/>
        </p:nvGrpSpPr>
        <p:grpSpPr>
          <a:xfrm>
            <a:off x="7237125" y="2823875"/>
            <a:ext cx="1578300" cy="1615350"/>
            <a:chOff x="7389525" y="2976275"/>
            <a:chExt cx="1578300" cy="1615350"/>
          </a:xfrm>
        </p:grpSpPr>
        <p:sp>
          <p:nvSpPr>
            <p:cNvPr id="738" name="Google Shape;738;p72"/>
            <p:cNvSpPr txBox="1"/>
            <p:nvPr/>
          </p:nvSpPr>
          <p:spPr>
            <a:xfrm>
              <a:off x="738952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A72A1E"/>
                  </a:solidFill>
                  <a:latin typeface="Muli"/>
                  <a:ea typeface="Muli"/>
                  <a:cs typeface="Muli"/>
                  <a:sym typeface="Muli"/>
                </a:rPr>
                <a:t>Testing</a:t>
              </a:r>
              <a:endParaRPr sz="1200" b="1">
                <a:solidFill>
                  <a:srgbClr val="A72A1E"/>
                </a:solidFill>
                <a:latin typeface="Muli"/>
                <a:ea typeface="Muli"/>
                <a:cs typeface="Muli"/>
                <a:sym typeface="Muli"/>
              </a:endParaRPr>
            </a:p>
          </p:txBody>
        </p:sp>
        <p:sp>
          <p:nvSpPr>
            <p:cNvPr id="739" name="Google Shape;739;p72"/>
            <p:cNvSpPr txBox="1"/>
            <p:nvPr/>
          </p:nvSpPr>
          <p:spPr>
            <a:xfrm>
              <a:off x="7410075" y="3349625"/>
              <a:ext cx="15372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XtalPi benchmarking test fits against experimental solvation / transfer free energy data</a:t>
              </a:r>
              <a:endParaRPr sz="1100">
                <a:solidFill>
                  <a:srgbClr val="A72A1E"/>
                </a:solidFill>
                <a:latin typeface="Muli"/>
                <a:ea typeface="Muli"/>
                <a:cs typeface="Muli"/>
                <a:sym typeface="Muli"/>
              </a:endParaRPr>
            </a:p>
          </p:txBody>
        </p:sp>
      </p:grpSp>
      <p:sp>
        <p:nvSpPr>
          <p:cNvPr id="740" name="Google Shape;740;p72"/>
          <p:cNvSpPr/>
          <p:nvPr/>
        </p:nvSpPr>
        <p:spPr>
          <a:xfrm>
            <a:off x="5837050" y="4262100"/>
            <a:ext cx="2252275" cy="289075"/>
          </a:xfrm>
          <a:custGeom>
            <a:avLst/>
            <a:gdLst/>
            <a:ahLst/>
            <a:cxnLst/>
            <a:rect l="l" t="t" r="r" b="b"/>
            <a:pathLst>
              <a:path w="90091" h="11563" extrusionOk="0">
                <a:moveTo>
                  <a:pt x="90091" y="966"/>
                </a:moveTo>
                <a:lnTo>
                  <a:pt x="89999" y="11563"/>
                </a:lnTo>
                <a:lnTo>
                  <a:pt x="0" y="11563"/>
                </a:lnTo>
                <a:lnTo>
                  <a:pt x="270" y="0"/>
                </a:lnTo>
              </a:path>
            </a:pathLst>
          </a:custGeom>
          <a:noFill/>
          <a:ln w="19050" cap="flat" cmpd="sng">
            <a:solidFill>
              <a:schemeClr val="accent2"/>
            </a:solidFill>
            <a:prstDash val="solid"/>
            <a:round/>
            <a:headEnd type="none" w="med" len="med"/>
            <a:tailEnd type="triangle" w="med" len="med"/>
          </a:ln>
        </p:spPr>
      </p:sp>
      <p:cxnSp>
        <p:nvCxnSpPr>
          <p:cNvPr id="741" name="Google Shape;741;p72"/>
          <p:cNvCxnSpPr/>
          <p:nvPr/>
        </p:nvCxnSpPr>
        <p:spPr>
          <a:xfrm>
            <a:off x="1971200" y="3005375"/>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42" name="Google Shape;742;p72"/>
          <p:cNvCxnSpPr/>
          <p:nvPr/>
        </p:nvCxnSpPr>
        <p:spPr>
          <a:xfrm>
            <a:off x="4424850" y="3005375"/>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43" name="Google Shape;743;p72"/>
          <p:cNvCxnSpPr/>
          <p:nvPr/>
        </p:nvCxnSpPr>
        <p:spPr>
          <a:xfrm>
            <a:off x="6666100" y="3005400"/>
            <a:ext cx="517800" cy="0"/>
          </a:xfrm>
          <a:prstGeom prst="straightConnector1">
            <a:avLst/>
          </a:prstGeom>
          <a:noFill/>
          <a:ln w="19050" cap="flat" cmpd="sng">
            <a:solidFill>
              <a:schemeClr val="accent2"/>
            </a:solidFill>
            <a:prstDash val="solid"/>
            <a:round/>
            <a:headEnd type="none" w="med" len="med"/>
            <a:tailEnd type="triangle" w="med" len="med"/>
          </a:ln>
        </p:spPr>
      </p:cxnSp>
      <p:pic>
        <p:nvPicPr>
          <p:cNvPr id="744" name="Google Shape;744;p72"/>
          <p:cNvPicPr preferRelativeResize="0"/>
          <p:nvPr/>
        </p:nvPicPr>
        <p:blipFill>
          <a:blip r:embed="rId3">
            <a:alphaModFix/>
          </a:blip>
          <a:stretch>
            <a:fillRect/>
          </a:stretch>
        </p:blipFill>
        <p:spPr>
          <a:xfrm>
            <a:off x="3193707" y="971725"/>
            <a:ext cx="526421" cy="526427"/>
          </a:xfrm>
          <a:prstGeom prst="rect">
            <a:avLst/>
          </a:prstGeom>
          <a:noFill/>
          <a:ln>
            <a:noFill/>
          </a:ln>
        </p:spPr>
      </p:pic>
      <p:pic>
        <p:nvPicPr>
          <p:cNvPr id="745" name="Google Shape;745;p72"/>
          <p:cNvPicPr preferRelativeResize="0"/>
          <p:nvPr/>
        </p:nvPicPr>
        <p:blipFill>
          <a:blip r:embed="rId4">
            <a:alphaModFix/>
          </a:blip>
          <a:stretch>
            <a:fillRect/>
          </a:stretch>
        </p:blipFill>
        <p:spPr>
          <a:xfrm>
            <a:off x="3047448" y="1774442"/>
            <a:ext cx="818950" cy="820833"/>
          </a:xfrm>
          <a:prstGeom prst="rect">
            <a:avLst/>
          </a:prstGeom>
          <a:noFill/>
          <a:ln>
            <a:noFill/>
          </a:ln>
        </p:spPr>
      </p:pic>
      <p:sp>
        <p:nvSpPr>
          <p:cNvPr id="746" name="Google Shape;746;p72"/>
          <p:cNvSpPr txBox="1"/>
          <p:nvPr/>
        </p:nvSpPr>
        <p:spPr>
          <a:xfrm>
            <a:off x="3269713" y="1424725"/>
            <a:ext cx="37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15581"/>
                </a:solidFill>
                <a:latin typeface="Muli"/>
                <a:ea typeface="Muli"/>
                <a:cs typeface="Muli"/>
                <a:sym typeface="Muli"/>
              </a:rPr>
              <a:t>+</a:t>
            </a:r>
            <a:endParaRPr b="1">
              <a:solidFill>
                <a:srgbClr val="015581"/>
              </a:solidFill>
              <a:latin typeface="Muli"/>
              <a:ea typeface="Muli"/>
              <a:cs typeface="Muli"/>
              <a:sym typeface="Muli"/>
            </a:endParaRPr>
          </a:p>
        </p:txBody>
      </p:sp>
      <p:sp>
        <p:nvSpPr>
          <p:cNvPr id="747" name="Google Shape;747;p72"/>
          <p:cNvSpPr txBox="1"/>
          <p:nvPr/>
        </p:nvSpPr>
        <p:spPr>
          <a:xfrm>
            <a:off x="79982" y="2194450"/>
            <a:ext cx="1971600" cy="44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F6B26B"/>
                </a:solidFill>
              </a:rPr>
              <a:t>[#8X1$(*=[#6r]@[</a:t>
            </a:r>
            <a:r>
              <a:rPr lang="en" sz="1100">
                <a:solidFill>
                  <a:srgbClr val="DD7E6B"/>
                </a:solidFill>
              </a:rPr>
              <a:t>#7r</a:t>
            </a:r>
            <a:r>
              <a:rPr lang="en" sz="1100">
                <a:solidFill>
                  <a:srgbClr val="F6B26B"/>
                </a:solidFill>
              </a:rPr>
              <a:t>,#8r]):1]</a:t>
            </a:r>
            <a:endParaRPr sz="1100">
              <a:solidFill>
                <a:srgbClr val="F6B26B"/>
              </a:solidFill>
            </a:endParaRPr>
          </a:p>
        </p:txBody>
      </p:sp>
      <p:grpSp>
        <p:nvGrpSpPr>
          <p:cNvPr id="748" name="Google Shape;748;p72"/>
          <p:cNvGrpSpPr/>
          <p:nvPr/>
        </p:nvGrpSpPr>
        <p:grpSpPr>
          <a:xfrm>
            <a:off x="32613" y="1003813"/>
            <a:ext cx="2066338" cy="453575"/>
            <a:chOff x="117288" y="1003813"/>
            <a:chExt cx="2066338" cy="453575"/>
          </a:xfrm>
        </p:grpSpPr>
        <p:sp>
          <p:nvSpPr>
            <p:cNvPr id="749" name="Google Shape;749;p72"/>
            <p:cNvSpPr txBox="1"/>
            <p:nvPr/>
          </p:nvSpPr>
          <p:spPr>
            <a:xfrm>
              <a:off x="117288" y="1003813"/>
              <a:ext cx="527400" cy="44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6B26B"/>
                  </a:solidFill>
                  <a:latin typeface="Muli"/>
                  <a:ea typeface="Muli"/>
                  <a:cs typeface="Muli"/>
                  <a:sym typeface="Muli"/>
                </a:rPr>
                <a:t>33</a:t>
              </a:r>
              <a:endParaRPr sz="1300">
                <a:solidFill>
                  <a:srgbClr val="F6B26B"/>
                </a:solidFill>
                <a:latin typeface="Muli"/>
                <a:ea typeface="Muli"/>
                <a:cs typeface="Muli"/>
                <a:sym typeface="Muli"/>
              </a:endParaRPr>
            </a:p>
          </p:txBody>
        </p:sp>
        <p:sp>
          <p:nvSpPr>
            <p:cNvPr id="750" name="Google Shape;750;p72"/>
            <p:cNvSpPr txBox="1"/>
            <p:nvPr/>
          </p:nvSpPr>
          <p:spPr>
            <a:xfrm>
              <a:off x="482925" y="1012488"/>
              <a:ext cx="1700700" cy="44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008080"/>
                  </a:solidFill>
                  <a:latin typeface="Muli"/>
                  <a:ea typeface="Muli"/>
                  <a:cs typeface="Muli"/>
                  <a:sym typeface="Muli"/>
                </a:rPr>
                <a:t>Double-bonded oxygen in a lactone or lactam</a:t>
              </a:r>
              <a:endParaRPr sz="900">
                <a:solidFill>
                  <a:srgbClr val="008080"/>
                </a:solidFill>
                <a:latin typeface="Muli"/>
                <a:ea typeface="Muli"/>
                <a:cs typeface="Muli"/>
                <a:sym typeface="Muli"/>
              </a:endParaRPr>
            </a:p>
          </p:txBody>
        </p:sp>
      </p:grpSp>
      <p:grpSp>
        <p:nvGrpSpPr>
          <p:cNvPr id="751" name="Google Shape;751;p72"/>
          <p:cNvGrpSpPr/>
          <p:nvPr/>
        </p:nvGrpSpPr>
        <p:grpSpPr>
          <a:xfrm>
            <a:off x="356700" y="1490430"/>
            <a:ext cx="1418163" cy="662326"/>
            <a:chOff x="347472" y="1490430"/>
            <a:chExt cx="1418163" cy="662326"/>
          </a:xfrm>
        </p:grpSpPr>
        <p:grpSp>
          <p:nvGrpSpPr>
            <p:cNvPr id="752" name="Google Shape;752;p72"/>
            <p:cNvGrpSpPr/>
            <p:nvPr/>
          </p:nvGrpSpPr>
          <p:grpSpPr>
            <a:xfrm>
              <a:off x="347472" y="1490430"/>
              <a:ext cx="493738" cy="662326"/>
              <a:chOff x="2625788" y="2698038"/>
              <a:chExt cx="854662" cy="1146488"/>
            </a:xfrm>
          </p:grpSpPr>
          <p:cxnSp>
            <p:nvCxnSpPr>
              <p:cNvPr id="753" name="Google Shape;753;p72"/>
              <p:cNvCxnSpPr/>
              <p:nvPr/>
            </p:nvCxnSpPr>
            <p:spPr>
              <a:xfrm>
                <a:off x="3136038" y="2957425"/>
                <a:ext cx="0" cy="241200"/>
              </a:xfrm>
              <a:prstGeom prst="straightConnector1">
                <a:avLst/>
              </a:prstGeom>
              <a:noFill/>
              <a:ln w="19050" cap="flat" cmpd="sng">
                <a:solidFill>
                  <a:srgbClr val="595959"/>
                </a:solidFill>
                <a:prstDash val="solid"/>
                <a:round/>
                <a:headEnd type="none" w="med" len="med"/>
                <a:tailEnd type="none" w="med" len="med"/>
              </a:ln>
            </p:spPr>
          </p:cxnSp>
          <p:cxnSp>
            <p:nvCxnSpPr>
              <p:cNvPr id="754" name="Google Shape;754;p72"/>
              <p:cNvCxnSpPr/>
              <p:nvPr/>
            </p:nvCxnSpPr>
            <p:spPr>
              <a:xfrm>
                <a:off x="3208063" y="2957425"/>
                <a:ext cx="0" cy="241200"/>
              </a:xfrm>
              <a:prstGeom prst="straightConnector1">
                <a:avLst/>
              </a:prstGeom>
              <a:noFill/>
              <a:ln w="19050" cap="flat" cmpd="sng">
                <a:solidFill>
                  <a:srgbClr val="595959"/>
                </a:solidFill>
                <a:prstDash val="solid"/>
                <a:round/>
                <a:headEnd type="none" w="med" len="med"/>
                <a:tailEnd type="none" w="med" len="med"/>
              </a:ln>
            </p:spPr>
          </p:cxnSp>
          <p:cxnSp>
            <p:nvCxnSpPr>
              <p:cNvPr id="755" name="Google Shape;755;p72"/>
              <p:cNvCxnSpPr/>
              <p:nvPr/>
            </p:nvCxnSpPr>
            <p:spPr>
              <a:xfrm flipH="1">
                <a:off x="2934650" y="3227725"/>
                <a:ext cx="233700" cy="124200"/>
              </a:xfrm>
              <a:prstGeom prst="straightConnector1">
                <a:avLst/>
              </a:prstGeom>
              <a:noFill/>
              <a:ln w="19050" cap="flat" cmpd="sng">
                <a:solidFill>
                  <a:srgbClr val="6D9EEB"/>
                </a:solidFill>
                <a:prstDash val="solid"/>
                <a:round/>
                <a:headEnd type="none" w="med" len="med"/>
                <a:tailEnd type="none" w="med" len="med"/>
              </a:ln>
            </p:spPr>
          </p:cxnSp>
          <p:sp>
            <p:nvSpPr>
              <p:cNvPr id="756" name="Google Shape;756;p72"/>
              <p:cNvSpPr txBox="1"/>
              <p:nvPr/>
            </p:nvSpPr>
            <p:spPr>
              <a:xfrm>
                <a:off x="2940088" y="2698038"/>
                <a:ext cx="3873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6B26B"/>
                    </a:solidFill>
                  </a:rPr>
                  <a:t>O</a:t>
                </a:r>
                <a:endParaRPr sz="900">
                  <a:solidFill>
                    <a:srgbClr val="F6B26B"/>
                  </a:solidFill>
                </a:endParaRPr>
              </a:p>
            </p:txBody>
          </p:sp>
          <p:sp>
            <p:nvSpPr>
              <p:cNvPr id="757" name="Google Shape;757;p72"/>
              <p:cNvSpPr txBox="1"/>
              <p:nvPr/>
            </p:nvSpPr>
            <p:spPr>
              <a:xfrm>
                <a:off x="2625788" y="3236273"/>
                <a:ext cx="3873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O</a:t>
                </a:r>
                <a:endParaRPr sz="900"/>
              </a:p>
            </p:txBody>
          </p:sp>
          <p:sp>
            <p:nvSpPr>
              <p:cNvPr id="758" name="Google Shape;758;p72"/>
              <p:cNvSpPr/>
              <p:nvPr/>
            </p:nvSpPr>
            <p:spPr>
              <a:xfrm>
                <a:off x="2863650" y="3227725"/>
                <a:ext cx="616800" cy="616800"/>
              </a:xfrm>
              <a:prstGeom prst="arc">
                <a:avLst>
                  <a:gd name="adj1" fmla="val 17455930"/>
                  <a:gd name="adj2" fmla="val 10938075"/>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72"/>
            <p:cNvGrpSpPr/>
            <p:nvPr/>
          </p:nvGrpSpPr>
          <p:grpSpPr>
            <a:xfrm>
              <a:off x="1280160" y="1490430"/>
              <a:ext cx="485475" cy="662326"/>
              <a:chOff x="2640091" y="2698038"/>
              <a:chExt cx="840359" cy="1146488"/>
            </a:xfrm>
          </p:grpSpPr>
          <p:cxnSp>
            <p:nvCxnSpPr>
              <p:cNvPr id="760" name="Google Shape;760;p72"/>
              <p:cNvCxnSpPr/>
              <p:nvPr/>
            </p:nvCxnSpPr>
            <p:spPr>
              <a:xfrm>
                <a:off x="3136038" y="2957425"/>
                <a:ext cx="0" cy="241200"/>
              </a:xfrm>
              <a:prstGeom prst="straightConnector1">
                <a:avLst/>
              </a:prstGeom>
              <a:noFill/>
              <a:ln w="19050" cap="flat" cmpd="sng">
                <a:solidFill>
                  <a:srgbClr val="595959"/>
                </a:solidFill>
                <a:prstDash val="solid"/>
                <a:round/>
                <a:headEnd type="none" w="med" len="med"/>
                <a:tailEnd type="none" w="med" len="med"/>
              </a:ln>
            </p:spPr>
          </p:cxnSp>
          <p:cxnSp>
            <p:nvCxnSpPr>
              <p:cNvPr id="761" name="Google Shape;761;p72"/>
              <p:cNvCxnSpPr/>
              <p:nvPr/>
            </p:nvCxnSpPr>
            <p:spPr>
              <a:xfrm>
                <a:off x="3208063" y="2957425"/>
                <a:ext cx="0" cy="241200"/>
              </a:xfrm>
              <a:prstGeom prst="straightConnector1">
                <a:avLst/>
              </a:prstGeom>
              <a:noFill/>
              <a:ln w="19050" cap="flat" cmpd="sng">
                <a:solidFill>
                  <a:srgbClr val="595959"/>
                </a:solidFill>
                <a:prstDash val="solid"/>
                <a:round/>
                <a:headEnd type="none" w="med" len="med"/>
                <a:tailEnd type="none" w="med" len="med"/>
              </a:ln>
            </p:spPr>
          </p:cxnSp>
          <p:cxnSp>
            <p:nvCxnSpPr>
              <p:cNvPr id="762" name="Google Shape;762;p72"/>
              <p:cNvCxnSpPr/>
              <p:nvPr/>
            </p:nvCxnSpPr>
            <p:spPr>
              <a:xfrm flipH="1">
                <a:off x="2934650" y="3227725"/>
                <a:ext cx="233700" cy="124200"/>
              </a:xfrm>
              <a:prstGeom prst="straightConnector1">
                <a:avLst/>
              </a:prstGeom>
              <a:noFill/>
              <a:ln w="19050" cap="flat" cmpd="sng">
                <a:solidFill>
                  <a:srgbClr val="6D9EEB"/>
                </a:solidFill>
                <a:prstDash val="solid"/>
                <a:round/>
                <a:headEnd type="none" w="med" len="med"/>
                <a:tailEnd type="none" w="med" len="med"/>
              </a:ln>
            </p:spPr>
          </p:cxnSp>
          <p:sp>
            <p:nvSpPr>
              <p:cNvPr id="763" name="Google Shape;763;p72"/>
              <p:cNvSpPr txBox="1"/>
              <p:nvPr/>
            </p:nvSpPr>
            <p:spPr>
              <a:xfrm>
                <a:off x="2940828" y="2698038"/>
                <a:ext cx="3873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6B26B"/>
                    </a:solidFill>
                  </a:rPr>
                  <a:t>O</a:t>
                </a:r>
                <a:endParaRPr sz="900">
                  <a:solidFill>
                    <a:srgbClr val="F6B26B"/>
                  </a:solidFill>
                </a:endParaRPr>
              </a:p>
            </p:txBody>
          </p:sp>
          <p:sp>
            <p:nvSpPr>
              <p:cNvPr id="764" name="Google Shape;764;p72"/>
              <p:cNvSpPr txBox="1"/>
              <p:nvPr/>
            </p:nvSpPr>
            <p:spPr>
              <a:xfrm>
                <a:off x="2640091" y="3236273"/>
                <a:ext cx="3873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N</a:t>
                </a:r>
                <a:endParaRPr sz="900"/>
              </a:p>
            </p:txBody>
          </p:sp>
          <p:sp>
            <p:nvSpPr>
              <p:cNvPr id="765" name="Google Shape;765;p72"/>
              <p:cNvSpPr/>
              <p:nvPr/>
            </p:nvSpPr>
            <p:spPr>
              <a:xfrm>
                <a:off x="2863650" y="3227725"/>
                <a:ext cx="616800" cy="616800"/>
              </a:xfrm>
              <a:prstGeom prst="arc">
                <a:avLst>
                  <a:gd name="adj1" fmla="val 17455930"/>
                  <a:gd name="adj2" fmla="val 10938075"/>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6" name="Google Shape;766;p72"/>
          <p:cNvSpPr/>
          <p:nvPr/>
        </p:nvSpPr>
        <p:spPr>
          <a:xfrm>
            <a:off x="5837051" y="1182094"/>
            <a:ext cx="592500" cy="592500"/>
          </a:xfrm>
          <a:prstGeom prst="ellipse">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7" name="Google Shape;767;p72"/>
          <p:cNvPicPr preferRelativeResize="0"/>
          <p:nvPr/>
        </p:nvPicPr>
        <p:blipFill>
          <a:blip r:embed="rId5">
            <a:alphaModFix/>
          </a:blip>
          <a:stretch>
            <a:fillRect/>
          </a:stretch>
        </p:blipFill>
        <p:spPr>
          <a:xfrm>
            <a:off x="5909562" y="1346132"/>
            <a:ext cx="447337" cy="264293"/>
          </a:xfrm>
          <a:prstGeom prst="rect">
            <a:avLst/>
          </a:prstGeom>
          <a:noFill/>
          <a:ln>
            <a:noFill/>
          </a:ln>
        </p:spPr>
      </p:pic>
      <p:pic>
        <p:nvPicPr>
          <p:cNvPr id="768" name="Google Shape;768;p72"/>
          <p:cNvPicPr preferRelativeResize="0"/>
          <p:nvPr/>
        </p:nvPicPr>
        <p:blipFill>
          <a:blip r:embed="rId5">
            <a:alphaModFix/>
          </a:blip>
          <a:stretch>
            <a:fillRect/>
          </a:stretch>
        </p:blipFill>
        <p:spPr>
          <a:xfrm>
            <a:off x="5116600" y="1346124"/>
            <a:ext cx="447355" cy="264306"/>
          </a:xfrm>
          <a:prstGeom prst="rect">
            <a:avLst/>
          </a:prstGeom>
          <a:noFill/>
          <a:ln>
            <a:noFill/>
          </a:ln>
        </p:spPr>
      </p:pic>
      <p:sp>
        <p:nvSpPr>
          <p:cNvPr id="769" name="Google Shape;769;p72"/>
          <p:cNvSpPr txBox="1"/>
          <p:nvPr/>
        </p:nvSpPr>
        <p:spPr>
          <a:xfrm>
            <a:off x="5563939" y="1324370"/>
            <a:ext cx="288000" cy="3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15581"/>
                </a:solidFill>
                <a:latin typeface="Muli"/>
                <a:ea typeface="Muli"/>
                <a:cs typeface="Muli"/>
                <a:sym typeface="Muli"/>
              </a:rPr>
              <a:t>+</a:t>
            </a:r>
            <a:endParaRPr b="1">
              <a:solidFill>
                <a:srgbClr val="015581"/>
              </a:solidFill>
              <a:latin typeface="Muli"/>
              <a:ea typeface="Muli"/>
              <a:cs typeface="Muli"/>
              <a:sym typeface="Muli"/>
            </a:endParaRPr>
          </a:p>
        </p:txBody>
      </p:sp>
      <p:sp>
        <p:nvSpPr>
          <p:cNvPr id="770" name="Google Shape;770;p72"/>
          <p:cNvSpPr txBox="1"/>
          <p:nvPr/>
        </p:nvSpPr>
        <p:spPr>
          <a:xfrm>
            <a:off x="5095325" y="1698250"/>
            <a:ext cx="1418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Muli"/>
                <a:ea typeface="Muli"/>
                <a:cs typeface="Muli"/>
                <a:sym typeface="Muli"/>
              </a:rPr>
              <a:t>RESP2 δ=0.6</a:t>
            </a:r>
            <a:endParaRPr sz="1100" i="1">
              <a:latin typeface="Muli"/>
              <a:ea typeface="Muli"/>
              <a:cs typeface="Muli"/>
              <a:sym typeface="Muli"/>
            </a:endParaRPr>
          </a:p>
        </p:txBody>
      </p:sp>
      <p:sp>
        <p:nvSpPr>
          <p:cNvPr id="771" name="Google Shape;771;p72"/>
          <p:cNvSpPr txBox="1"/>
          <p:nvPr/>
        </p:nvSpPr>
        <p:spPr>
          <a:xfrm>
            <a:off x="5097638" y="920713"/>
            <a:ext cx="1418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15581"/>
                </a:solidFill>
                <a:latin typeface="Muli"/>
                <a:ea typeface="Muli"/>
                <a:cs typeface="Muli"/>
                <a:sym typeface="Muli"/>
              </a:rPr>
              <a:t>ESP / EF</a:t>
            </a:r>
            <a:endParaRPr sz="1200" b="1">
              <a:solidFill>
                <a:srgbClr val="015581"/>
              </a:solidFill>
              <a:latin typeface="Muli"/>
              <a:ea typeface="Muli"/>
              <a:cs typeface="Muli"/>
              <a:sym typeface="Muli"/>
            </a:endParaRPr>
          </a:p>
        </p:txBody>
      </p:sp>
      <p:sp>
        <p:nvSpPr>
          <p:cNvPr id="772" name="Google Shape;772;p72"/>
          <p:cNvSpPr txBox="1"/>
          <p:nvPr/>
        </p:nvSpPr>
        <p:spPr>
          <a:xfrm>
            <a:off x="5017551" y="2164525"/>
            <a:ext cx="1578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15581"/>
                </a:solidFill>
                <a:latin typeface="Muli"/>
                <a:ea typeface="Muli"/>
                <a:cs typeface="Muli"/>
                <a:sym typeface="Muli"/>
              </a:rPr>
              <a:t>Mixture enthalpies + densities</a:t>
            </a:r>
            <a:endParaRPr sz="1200" b="1">
              <a:solidFill>
                <a:srgbClr val="015581"/>
              </a:solidFill>
              <a:latin typeface="Muli"/>
              <a:ea typeface="Muli"/>
              <a:cs typeface="Muli"/>
              <a:sym typeface="Mul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3"/>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32</a:t>
            </a:fld>
            <a:endParaRPr/>
          </a:p>
        </p:txBody>
      </p:sp>
      <p:sp>
        <p:nvSpPr>
          <p:cNvPr id="779" name="Google Shape;779;p73"/>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Virtual Sites </a:t>
            </a:r>
            <a:r>
              <a:rPr lang="en"/>
              <a:t>- fitting infrastructure becoming available in weeks, followed by new science in months</a:t>
            </a:r>
            <a:endParaRPr/>
          </a:p>
        </p:txBody>
      </p:sp>
      <p:pic>
        <p:nvPicPr>
          <p:cNvPr id="780" name="Google Shape;780;p73"/>
          <p:cNvPicPr preferRelativeResize="0"/>
          <p:nvPr/>
        </p:nvPicPr>
        <p:blipFill>
          <a:blip r:embed="rId3">
            <a:alphaModFix/>
          </a:blip>
          <a:stretch>
            <a:fillRect/>
          </a:stretch>
        </p:blipFill>
        <p:spPr>
          <a:xfrm>
            <a:off x="7924800" y="942975"/>
            <a:ext cx="1085850" cy="1240966"/>
          </a:xfrm>
          <a:prstGeom prst="rect">
            <a:avLst/>
          </a:prstGeom>
          <a:noFill/>
          <a:ln>
            <a:noFill/>
          </a:ln>
        </p:spPr>
      </p:pic>
      <p:cxnSp>
        <p:nvCxnSpPr>
          <p:cNvPr id="781" name="Google Shape;781;p73"/>
          <p:cNvCxnSpPr/>
          <p:nvPr/>
        </p:nvCxnSpPr>
        <p:spPr>
          <a:xfrm>
            <a:off x="1666975" y="3184263"/>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82" name="Google Shape;782;p73"/>
          <p:cNvCxnSpPr/>
          <p:nvPr/>
        </p:nvCxnSpPr>
        <p:spPr>
          <a:xfrm rot="10800000" flipH="1">
            <a:off x="3695700" y="3184325"/>
            <a:ext cx="256800" cy="1800"/>
          </a:xfrm>
          <a:prstGeom prst="straightConnector1">
            <a:avLst/>
          </a:prstGeom>
          <a:noFill/>
          <a:ln w="19050" cap="flat" cmpd="sng">
            <a:solidFill>
              <a:schemeClr val="accent2"/>
            </a:solidFill>
            <a:prstDash val="solid"/>
            <a:round/>
            <a:headEnd type="none" w="med" len="med"/>
            <a:tailEnd type="triangle" w="med" len="med"/>
          </a:ln>
        </p:spPr>
      </p:cxnSp>
      <p:cxnSp>
        <p:nvCxnSpPr>
          <p:cNvPr id="783" name="Google Shape;783;p73"/>
          <p:cNvCxnSpPr/>
          <p:nvPr/>
        </p:nvCxnSpPr>
        <p:spPr>
          <a:xfrm>
            <a:off x="5217575" y="3184263"/>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84" name="Google Shape;784;p73"/>
          <p:cNvCxnSpPr/>
          <p:nvPr/>
        </p:nvCxnSpPr>
        <p:spPr>
          <a:xfrm>
            <a:off x="6985350" y="3184263"/>
            <a:ext cx="517800" cy="0"/>
          </a:xfrm>
          <a:prstGeom prst="straightConnector1">
            <a:avLst/>
          </a:prstGeom>
          <a:noFill/>
          <a:ln w="19050" cap="flat" cmpd="sng">
            <a:solidFill>
              <a:schemeClr val="accent2"/>
            </a:solidFill>
            <a:prstDash val="solid"/>
            <a:round/>
            <a:headEnd type="none" w="med" len="med"/>
            <a:tailEnd type="triangle" w="med" len="med"/>
          </a:ln>
        </p:spPr>
      </p:cxnSp>
      <p:sp>
        <p:nvSpPr>
          <p:cNvPr id="785" name="Google Shape;785;p73"/>
          <p:cNvSpPr txBox="1"/>
          <p:nvPr/>
        </p:nvSpPr>
        <p:spPr>
          <a:xfrm>
            <a:off x="21727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A72A1E"/>
                </a:solidFill>
                <a:latin typeface="Muli"/>
                <a:ea typeface="Muli"/>
                <a:cs typeface="Muli"/>
                <a:sym typeface="Muli"/>
              </a:rPr>
              <a:t>Hypothesis</a:t>
            </a:r>
            <a:endParaRPr sz="1200" b="1">
              <a:solidFill>
                <a:srgbClr val="A72A1E"/>
              </a:solidFill>
              <a:latin typeface="Muli"/>
              <a:ea typeface="Muli"/>
              <a:cs typeface="Muli"/>
              <a:sym typeface="Muli"/>
            </a:endParaRPr>
          </a:p>
        </p:txBody>
      </p:sp>
      <p:sp>
        <p:nvSpPr>
          <p:cNvPr id="786" name="Google Shape;786;p73"/>
          <p:cNvSpPr txBox="1"/>
          <p:nvPr/>
        </p:nvSpPr>
        <p:spPr>
          <a:xfrm>
            <a:off x="217275" y="3349629"/>
            <a:ext cx="1578300" cy="127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The inclusion of off-site charges should improve the accuracy of a force fields electrostatic interactions</a:t>
            </a:r>
            <a:endParaRPr sz="1100">
              <a:solidFill>
                <a:srgbClr val="A72A1E"/>
              </a:solidFill>
              <a:latin typeface="Muli"/>
              <a:ea typeface="Muli"/>
              <a:cs typeface="Muli"/>
              <a:sym typeface="Muli"/>
            </a:endParaRPr>
          </a:p>
        </p:txBody>
      </p:sp>
      <p:sp>
        <p:nvSpPr>
          <p:cNvPr id="787" name="Google Shape;787;p73"/>
          <p:cNvSpPr txBox="1"/>
          <p:nvPr/>
        </p:nvSpPr>
        <p:spPr>
          <a:xfrm>
            <a:off x="2041163"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549ECB"/>
                </a:solidFill>
                <a:latin typeface="Muli"/>
                <a:ea typeface="Muli"/>
                <a:cs typeface="Muli"/>
                <a:sym typeface="Muli"/>
              </a:rPr>
              <a:t>Software </a:t>
            </a:r>
            <a:endParaRPr sz="1200" b="1">
              <a:solidFill>
                <a:srgbClr val="549ECB"/>
              </a:solidFill>
              <a:latin typeface="Muli"/>
              <a:ea typeface="Muli"/>
              <a:cs typeface="Muli"/>
              <a:sym typeface="Muli"/>
            </a:endParaRPr>
          </a:p>
        </p:txBody>
      </p:sp>
      <p:sp>
        <p:nvSpPr>
          <p:cNvPr id="788" name="Google Shape;788;p73"/>
          <p:cNvSpPr txBox="1"/>
          <p:nvPr/>
        </p:nvSpPr>
        <p:spPr>
          <a:xfrm>
            <a:off x="2041173" y="3349629"/>
            <a:ext cx="1537200" cy="127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549ECB"/>
                </a:solidFill>
                <a:latin typeface="Muli"/>
                <a:ea typeface="Muli"/>
                <a:cs typeface="Muli"/>
                <a:sym typeface="Muli"/>
              </a:rPr>
              <a:t>Virtual site support added to the OpenFF toolkit. Support for training to QC ESP + EF data in progress</a:t>
            </a:r>
            <a:endParaRPr sz="1100">
              <a:solidFill>
                <a:srgbClr val="549ECB"/>
              </a:solidFill>
              <a:latin typeface="Muli"/>
              <a:ea typeface="Muli"/>
              <a:cs typeface="Muli"/>
              <a:sym typeface="Muli"/>
            </a:endParaRPr>
          </a:p>
        </p:txBody>
      </p:sp>
      <p:sp>
        <p:nvSpPr>
          <p:cNvPr id="789" name="Google Shape;789;p73"/>
          <p:cNvSpPr txBox="1"/>
          <p:nvPr/>
        </p:nvSpPr>
        <p:spPr>
          <a:xfrm>
            <a:off x="3823957"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B7B7B7"/>
                </a:solidFill>
                <a:latin typeface="Muli"/>
                <a:ea typeface="Muli"/>
                <a:cs typeface="Muli"/>
                <a:sym typeface="Muli"/>
              </a:rPr>
              <a:t>Training</a:t>
            </a:r>
            <a:endParaRPr sz="1200" b="1">
              <a:solidFill>
                <a:srgbClr val="B7B7B7"/>
              </a:solidFill>
              <a:latin typeface="Muli"/>
              <a:ea typeface="Muli"/>
              <a:cs typeface="Muli"/>
              <a:sym typeface="Muli"/>
            </a:endParaRPr>
          </a:p>
        </p:txBody>
      </p:sp>
      <p:sp>
        <p:nvSpPr>
          <p:cNvPr id="790" name="Google Shape;790;p73"/>
          <p:cNvSpPr txBox="1"/>
          <p:nvPr/>
        </p:nvSpPr>
        <p:spPr>
          <a:xfrm>
            <a:off x="3823963" y="3349625"/>
            <a:ext cx="1537200" cy="127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B7B7B7"/>
                </a:solidFill>
                <a:latin typeface="Muli"/>
                <a:ea typeface="Muli"/>
                <a:cs typeface="Muli"/>
                <a:sym typeface="Muli"/>
              </a:rPr>
              <a:t>Virtual sites will be trained against ESP / EF QC data, based on input from the Cole group</a:t>
            </a:r>
            <a:endParaRPr sz="1100">
              <a:solidFill>
                <a:srgbClr val="B7B7B7"/>
              </a:solidFill>
              <a:latin typeface="Muli"/>
              <a:ea typeface="Muli"/>
              <a:cs typeface="Muli"/>
              <a:sym typeface="Muli"/>
            </a:endParaRPr>
          </a:p>
        </p:txBody>
      </p:sp>
      <p:sp>
        <p:nvSpPr>
          <p:cNvPr id="791" name="Google Shape;791;p73"/>
          <p:cNvSpPr txBox="1"/>
          <p:nvPr/>
        </p:nvSpPr>
        <p:spPr>
          <a:xfrm>
            <a:off x="5606746"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B7B7B7"/>
                </a:solidFill>
                <a:latin typeface="Muli"/>
                <a:ea typeface="Muli"/>
                <a:cs typeface="Muli"/>
                <a:sym typeface="Muli"/>
              </a:rPr>
              <a:t>Testing</a:t>
            </a:r>
            <a:endParaRPr sz="1200" b="1">
              <a:solidFill>
                <a:srgbClr val="B7B7B7"/>
              </a:solidFill>
              <a:latin typeface="Muli"/>
              <a:ea typeface="Muli"/>
              <a:cs typeface="Muli"/>
              <a:sym typeface="Muli"/>
            </a:endParaRPr>
          </a:p>
        </p:txBody>
      </p:sp>
      <p:sp>
        <p:nvSpPr>
          <p:cNvPr id="792" name="Google Shape;792;p73"/>
          <p:cNvSpPr txBox="1"/>
          <p:nvPr/>
        </p:nvSpPr>
        <p:spPr>
          <a:xfrm>
            <a:off x="5606755" y="3349629"/>
            <a:ext cx="1537200" cy="127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B7B7B7"/>
                </a:solidFill>
                <a:latin typeface="Muli"/>
                <a:ea typeface="Muli"/>
                <a:cs typeface="Muli"/>
                <a:sym typeface="Muli"/>
              </a:rPr>
              <a:t>Trained parameters will be benchmarked against experimental and physical property data</a:t>
            </a:r>
            <a:endParaRPr sz="1100">
              <a:solidFill>
                <a:srgbClr val="B7B7B7"/>
              </a:solidFill>
              <a:latin typeface="Muli"/>
              <a:ea typeface="Muli"/>
              <a:cs typeface="Muli"/>
              <a:sym typeface="Muli"/>
            </a:endParaRPr>
          </a:p>
        </p:txBody>
      </p:sp>
      <p:sp>
        <p:nvSpPr>
          <p:cNvPr id="793" name="Google Shape;793;p73"/>
          <p:cNvSpPr txBox="1"/>
          <p:nvPr/>
        </p:nvSpPr>
        <p:spPr>
          <a:xfrm>
            <a:off x="738952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B7B7B7"/>
                </a:solidFill>
                <a:latin typeface="Muli"/>
                <a:ea typeface="Muli"/>
                <a:cs typeface="Muli"/>
                <a:sym typeface="Muli"/>
              </a:rPr>
              <a:t>Interoperability</a:t>
            </a:r>
            <a:endParaRPr sz="1200" b="1">
              <a:solidFill>
                <a:srgbClr val="B7B7B7"/>
              </a:solidFill>
              <a:latin typeface="Muli"/>
              <a:ea typeface="Muli"/>
              <a:cs typeface="Muli"/>
              <a:sym typeface="Muli"/>
            </a:endParaRPr>
          </a:p>
        </p:txBody>
      </p:sp>
      <p:sp>
        <p:nvSpPr>
          <p:cNvPr id="794" name="Google Shape;794;p73"/>
          <p:cNvSpPr txBox="1"/>
          <p:nvPr/>
        </p:nvSpPr>
        <p:spPr>
          <a:xfrm>
            <a:off x="7389550" y="3349629"/>
            <a:ext cx="1537200" cy="127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B7B7B7"/>
                </a:solidFill>
                <a:latin typeface="Muli"/>
                <a:ea typeface="Muli"/>
                <a:cs typeface="Muli"/>
                <a:sym typeface="Muli"/>
              </a:rPr>
              <a:t>In order to include into mainline force field need major simulation packages to support proposed v-sites</a:t>
            </a:r>
            <a:endParaRPr sz="1100">
              <a:solidFill>
                <a:srgbClr val="B7B7B7"/>
              </a:solidFill>
              <a:latin typeface="Muli"/>
              <a:ea typeface="Muli"/>
              <a:cs typeface="Muli"/>
              <a:sym typeface="Muli"/>
            </a:endParaRPr>
          </a:p>
        </p:txBody>
      </p:sp>
      <p:pic>
        <p:nvPicPr>
          <p:cNvPr id="795" name="Google Shape;795;p73"/>
          <p:cNvPicPr preferRelativeResize="0"/>
          <p:nvPr/>
        </p:nvPicPr>
        <p:blipFill>
          <a:blip r:embed="rId4">
            <a:alphaModFix/>
          </a:blip>
          <a:stretch>
            <a:fillRect/>
          </a:stretch>
        </p:blipFill>
        <p:spPr>
          <a:xfrm>
            <a:off x="2400303" y="1755025"/>
            <a:ext cx="818951" cy="1015495"/>
          </a:xfrm>
          <a:prstGeom prst="rect">
            <a:avLst/>
          </a:prstGeom>
          <a:noFill/>
          <a:ln>
            <a:noFill/>
          </a:ln>
        </p:spPr>
      </p:pic>
      <p:sp>
        <p:nvSpPr>
          <p:cNvPr id="796" name="Google Shape;796;p73"/>
          <p:cNvSpPr txBox="1"/>
          <p:nvPr/>
        </p:nvSpPr>
        <p:spPr>
          <a:xfrm>
            <a:off x="8019663" y="2225475"/>
            <a:ext cx="89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858585"/>
                </a:solidFill>
                <a:latin typeface="Muli"/>
                <a:ea typeface="Muli"/>
                <a:cs typeface="Muli"/>
                <a:sym typeface="Muli"/>
              </a:rPr>
              <a:t>Trevor Gokey</a:t>
            </a:r>
            <a:endParaRPr sz="800">
              <a:solidFill>
                <a:srgbClr val="858585"/>
              </a:solidFill>
              <a:latin typeface="Muli"/>
              <a:ea typeface="Muli"/>
              <a:cs typeface="Muli"/>
              <a:sym typeface="Muli"/>
            </a:endParaRPr>
          </a:p>
        </p:txBody>
      </p:sp>
      <p:pic>
        <p:nvPicPr>
          <p:cNvPr id="797" name="Google Shape;797;p73"/>
          <p:cNvPicPr preferRelativeResize="0"/>
          <p:nvPr/>
        </p:nvPicPr>
        <p:blipFill>
          <a:blip r:embed="rId5">
            <a:alphaModFix/>
          </a:blip>
          <a:stretch>
            <a:fillRect/>
          </a:stretch>
        </p:blipFill>
        <p:spPr>
          <a:xfrm>
            <a:off x="165188" y="2042925"/>
            <a:ext cx="1682453" cy="887250"/>
          </a:xfrm>
          <a:prstGeom prst="rect">
            <a:avLst/>
          </a:prstGeom>
          <a:noFill/>
          <a:ln>
            <a:noFill/>
          </a:ln>
        </p:spPr>
      </p:pic>
      <p:pic>
        <p:nvPicPr>
          <p:cNvPr id="798" name="Google Shape;798;p73"/>
          <p:cNvPicPr preferRelativeResize="0"/>
          <p:nvPr/>
        </p:nvPicPr>
        <p:blipFill>
          <a:blip r:embed="rId6">
            <a:alphaModFix/>
          </a:blip>
          <a:stretch>
            <a:fillRect/>
          </a:stretch>
        </p:blipFill>
        <p:spPr>
          <a:xfrm>
            <a:off x="98136" y="1079475"/>
            <a:ext cx="1816575" cy="887252"/>
          </a:xfrm>
          <a:prstGeom prst="rect">
            <a:avLst/>
          </a:prstGeom>
          <a:noFill/>
          <a:ln>
            <a:noFill/>
          </a:ln>
        </p:spPr>
      </p:pic>
      <p:cxnSp>
        <p:nvCxnSpPr>
          <p:cNvPr id="799" name="Google Shape;799;p73"/>
          <p:cNvCxnSpPr/>
          <p:nvPr/>
        </p:nvCxnSpPr>
        <p:spPr>
          <a:xfrm flipH="1">
            <a:off x="3664550" y="3115275"/>
            <a:ext cx="73200" cy="138000"/>
          </a:xfrm>
          <a:prstGeom prst="straightConnector1">
            <a:avLst/>
          </a:prstGeom>
          <a:noFill/>
          <a:ln w="19050" cap="flat" cmpd="sng">
            <a:solidFill>
              <a:schemeClr val="accent2"/>
            </a:solidFill>
            <a:prstDash val="solid"/>
            <a:round/>
            <a:headEnd type="none" w="med" len="med"/>
            <a:tailEnd type="none" w="med" len="med"/>
          </a:ln>
        </p:spPr>
      </p:cxnSp>
      <p:cxnSp>
        <p:nvCxnSpPr>
          <p:cNvPr id="800" name="Google Shape;800;p73"/>
          <p:cNvCxnSpPr/>
          <p:nvPr/>
        </p:nvCxnSpPr>
        <p:spPr>
          <a:xfrm flipH="1">
            <a:off x="3578375" y="3115275"/>
            <a:ext cx="73200" cy="138000"/>
          </a:xfrm>
          <a:prstGeom prst="straightConnector1">
            <a:avLst/>
          </a:prstGeom>
          <a:noFill/>
          <a:ln w="19050" cap="flat" cmpd="sng">
            <a:solidFill>
              <a:schemeClr val="accent2"/>
            </a:solidFill>
            <a:prstDash val="solid"/>
            <a:round/>
            <a:headEnd type="none" w="med" len="med"/>
            <a:tailEnd type="none" w="med" len="med"/>
          </a:ln>
        </p:spPr>
      </p:cxnSp>
      <p:cxnSp>
        <p:nvCxnSpPr>
          <p:cNvPr id="801" name="Google Shape;801;p73"/>
          <p:cNvCxnSpPr/>
          <p:nvPr/>
        </p:nvCxnSpPr>
        <p:spPr>
          <a:xfrm rot="10800000">
            <a:off x="3428975" y="3181350"/>
            <a:ext cx="192900" cy="0"/>
          </a:xfrm>
          <a:prstGeom prst="straightConnector1">
            <a:avLst/>
          </a:prstGeom>
          <a:noFill/>
          <a:ln w="19050" cap="flat" cmpd="sng">
            <a:solidFill>
              <a:schemeClr val="accent2"/>
            </a:solidFill>
            <a:prstDash val="solid"/>
            <a:round/>
            <a:headEnd type="none" w="med" len="med"/>
            <a:tailEnd type="none" w="med" len="med"/>
          </a:ln>
        </p:spPr>
      </p:cxnSp>
      <p:pic>
        <p:nvPicPr>
          <p:cNvPr id="802" name="Google Shape;802;p73"/>
          <p:cNvPicPr preferRelativeResize="0"/>
          <p:nvPr/>
        </p:nvPicPr>
        <p:blipFill>
          <a:blip r:embed="rId7">
            <a:alphaModFix/>
          </a:blip>
          <a:stretch>
            <a:fillRect/>
          </a:stretch>
        </p:blipFill>
        <p:spPr>
          <a:xfrm>
            <a:off x="2546568" y="1025050"/>
            <a:ext cx="526421" cy="526427"/>
          </a:xfrm>
          <a:prstGeom prst="rect">
            <a:avLst/>
          </a:prstGeom>
          <a:noFill/>
          <a:ln>
            <a:noFill/>
          </a:ln>
        </p:spPr>
      </p:pic>
      <p:sp>
        <p:nvSpPr>
          <p:cNvPr id="803" name="Google Shape;803;p73"/>
          <p:cNvSpPr txBox="1"/>
          <p:nvPr/>
        </p:nvSpPr>
        <p:spPr>
          <a:xfrm>
            <a:off x="2622579" y="1478050"/>
            <a:ext cx="37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15581"/>
                </a:solidFill>
                <a:latin typeface="Muli"/>
                <a:ea typeface="Muli"/>
                <a:cs typeface="Muli"/>
                <a:sym typeface="Muli"/>
              </a:rPr>
              <a:t>+</a:t>
            </a:r>
            <a:endParaRPr b="1">
              <a:solidFill>
                <a:srgbClr val="015581"/>
              </a:solidFill>
              <a:latin typeface="Muli"/>
              <a:ea typeface="Muli"/>
              <a:cs typeface="Muli"/>
              <a:sym typeface="Muli"/>
            </a:endParaRPr>
          </a:p>
        </p:txBody>
      </p:sp>
      <p:sp>
        <p:nvSpPr>
          <p:cNvPr id="804" name="Google Shape;804;p73"/>
          <p:cNvSpPr/>
          <p:nvPr/>
        </p:nvSpPr>
        <p:spPr>
          <a:xfrm>
            <a:off x="4624063" y="1674294"/>
            <a:ext cx="592500" cy="592500"/>
          </a:xfrm>
          <a:prstGeom prst="ellipse">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 name="Google Shape;805;p73"/>
          <p:cNvPicPr preferRelativeResize="0"/>
          <p:nvPr/>
        </p:nvPicPr>
        <p:blipFill>
          <a:blip r:embed="rId8">
            <a:alphaModFix/>
          </a:blip>
          <a:stretch>
            <a:fillRect/>
          </a:stretch>
        </p:blipFill>
        <p:spPr>
          <a:xfrm>
            <a:off x="4696575" y="1838332"/>
            <a:ext cx="447337" cy="264293"/>
          </a:xfrm>
          <a:prstGeom prst="rect">
            <a:avLst/>
          </a:prstGeom>
          <a:noFill/>
          <a:ln>
            <a:noFill/>
          </a:ln>
        </p:spPr>
      </p:pic>
      <p:pic>
        <p:nvPicPr>
          <p:cNvPr id="806" name="Google Shape;806;p73"/>
          <p:cNvPicPr preferRelativeResize="0"/>
          <p:nvPr/>
        </p:nvPicPr>
        <p:blipFill>
          <a:blip r:embed="rId8">
            <a:alphaModFix/>
          </a:blip>
          <a:stretch>
            <a:fillRect/>
          </a:stretch>
        </p:blipFill>
        <p:spPr>
          <a:xfrm>
            <a:off x="3903613" y="1838324"/>
            <a:ext cx="447355" cy="264306"/>
          </a:xfrm>
          <a:prstGeom prst="rect">
            <a:avLst/>
          </a:prstGeom>
          <a:noFill/>
          <a:ln>
            <a:noFill/>
          </a:ln>
        </p:spPr>
      </p:pic>
      <p:sp>
        <p:nvSpPr>
          <p:cNvPr id="807" name="Google Shape;807;p73"/>
          <p:cNvSpPr txBox="1"/>
          <p:nvPr/>
        </p:nvSpPr>
        <p:spPr>
          <a:xfrm>
            <a:off x="4350952" y="1816570"/>
            <a:ext cx="288000" cy="3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15581"/>
                </a:solidFill>
                <a:latin typeface="Muli"/>
                <a:ea typeface="Muli"/>
                <a:cs typeface="Muli"/>
                <a:sym typeface="Muli"/>
              </a:rPr>
              <a:t>+</a:t>
            </a:r>
            <a:endParaRPr b="1">
              <a:solidFill>
                <a:srgbClr val="015581"/>
              </a:solidFill>
              <a:latin typeface="Muli"/>
              <a:ea typeface="Muli"/>
              <a:cs typeface="Muli"/>
              <a:sym typeface="Muli"/>
            </a:endParaRPr>
          </a:p>
        </p:txBody>
      </p:sp>
      <p:sp>
        <p:nvSpPr>
          <p:cNvPr id="808" name="Google Shape;808;p73"/>
          <p:cNvSpPr txBox="1"/>
          <p:nvPr/>
        </p:nvSpPr>
        <p:spPr>
          <a:xfrm>
            <a:off x="3882338" y="2190450"/>
            <a:ext cx="1418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Muli"/>
                <a:ea typeface="Muli"/>
                <a:cs typeface="Muli"/>
                <a:sym typeface="Muli"/>
              </a:rPr>
              <a:t>RESP2 δ=0.6</a:t>
            </a:r>
            <a:endParaRPr sz="1100" i="1">
              <a:latin typeface="Muli"/>
              <a:ea typeface="Muli"/>
              <a:cs typeface="Muli"/>
              <a:sym typeface="Muli"/>
            </a:endParaRPr>
          </a:p>
        </p:txBody>
      </p:sp>
      <p:sp>
        <p:nvSpPr>
          <p:cNvPr id="809" name="Google Shape;809;p73"/>
          <p:cNvSpPr txBox="1"/>
          <p:nvPr/>
        </p:nvSpPr>
        <p:spPr>
          <a:xfrm>
            <a:off x="3884650" y="1412913"/>
            <a:ext cx="1418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15581"/>
                </a:solidFill>
                <a:latin typeface="Muli"/>
                <a:ea typeface="Muli"/>
                <a:cs typeface="Muli"/>
                <a:sym typeface="Muli"/>
              </a:rPr>
              <a:t>ESP / EF</a:t>
            </a:r>
            <a:endParaRPr sz="1200" b="1">
              <a:solidFill>
                <a:srgbClr val="015581"/>
              </a:solidFill>
              <a:latin typeface="Muli"/>
              <a:ea typeface="Muli"/>
              <a:cs typeface="Muli"/>
              <a:sym typeface="Mul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74"/>
          <p:cNvPicPr preferRelativeResize="0"/>
          <p:nvPr/>
        </p:nvPicPr>
        <p:blipFill rotWithShape="1">
          <a:blip r:embed="rId3">
            <a:alphaModFix/>
          </a:blip>
          <a:srcRect l="6114" r="69945" b="5087"/>
          <a:stretch/>
        </p:blipFill>
        <p:spPr>
          <a:xfrm>
            <a:off x="6448475" y="1409075"/>
            <a:ext cx="1073677" cy="2844925"/>
          </a:xfrm>
          <a:prstGeom prst="rect">
            <a:avLst/>
          </a:prstGeom>
          <a:noFill/>
          <a:ln>
            <a:noFill/>
          </a:ln>
        </p:spPr>
      </p:pic>
      <p:sp>
        <p:nvSpPr>
          <p:cNvPr id="816" name="Google Shape;816;p74"/>
          <p:cNvSpPr txBox="1">
            <a:spLocks noGrp="1"/>
          </p:cNvSpPr>
          <p:nvPr>
            <p:ph type="body" idx="1"/>
          </p:nvPr>
        </p:nvSpPr>
        <p:spPr>
          <a:xfrm>
            <a:off x="182875" y="1051550"/>
            <a:ext cx="3912900" cy="34290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a:t>Can retrain torsion parameters to bespoke torsion scans generated for ‘fragments’ of original molecule</a:t>
            </a:r>
            <a:endParaRPr/>
          </a:p>
          <a:p>
            <a:pPr marL="457200" lvl="0" indent="-330200" algn="just" rtl="0">
              <a:lnSpc>
                <a:spcPct val="150000"/>
              </a:lnSpc>
              <a:spcBef>
                <a:spcPts val="0"/>
              </a:spcBef>
              <a:spcAft>
                <a:spcPts val="0"/>
              </a:spcAft>
              <a:buSzPts val="1600"/>
              <a:buChar char="●"/>
            </a:pPr>
            <a:r>
              <a:rPr lang="en"/>
              <a:t>Working to expand to other valence terms</a:t>
            </a:r>
            <a:endParaRPr/>
          </a:p>
          <a:p>
            <a:pPr marL="914400" lvl="1" indent="-330200" algn="l" rtl="0">
              <a:lnSpc>
                <a:spcPct val="150000"/>
              </a:lnSpc>
              <a:spcBef>
                <a:spcPts val="0"/>
              </a:spcBef>
              <a:spcAft>
                <a:spcPts val="0"/>
              </a:spcAft>
              <a:buSzPts val="1600"/>
              <a:buChar char="○"/>
            </a:pPr>
            <a:r>
              <a:rPr lang="en" sz="1500"/>
              <a:t>force constants from </a:t>
            </a:r>
            <a:r>
              <a:rPr lang="en" sz="1500" b="1">
                <a:solidFill>
                  <a:schemeClr val="accent1"/>
                </a:solidFill>
              </a:rPr>
              <a:t>modified seminario method</a:t>
            </a:r>
            <a:endParaRPr sz="1500" b="1">
              <a:solidFill>
                <a:schemeClr val="accent1"/>
              </a:solidFill>
            </a:endParaRPr>
          </a:p>
          <a:p>
            <a:pPr marL="457200" lvl="0" indent="-330200" algn="just" rtl="0">
              <a:lnSpc>
                <a:spcPct val="150000"/>
              </a:lnSpc>
              <a:spcBef>
                <a:spcPts val="0"/>
              </a:spcBef>
              <a:spcAft>
                <a:spcPts val="0"/>
              </a:spcAft>
              <a:buSzPts val="1600"/>
              <a:buChar char="●"/>
            </a:pPr>
            <a:r>
              <a:rPr lang="en"/>
              <a:t>Investigating the use of </a:t>
            </a:r>
            <a:r>
              <a:rPr lang="en" b="1">
                <a:solidFill>
                  <a:schemeClr val="accent1"/>
                </a:solidFill>
              </a:rPr>
              <a:t>ANI2x</a:t>
            </a:r>
            <a:r>
              <a:rPr lang="en"/>
              <a:t> models to rapidly generate torsion scan training data</a:t>
            </a:r>
            <a:endParaRPr/>
          </a:p>
        </p:txBody>
      </p:sp>
      <p:sp>
        <p:nvSpPr>
          <p:cNvPr id="817" name="Google Shape;817;p74"/>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33</a:t>
            </a:fld>
            <a:endParaRPr/>
          </a:p>
        </p:txBody>
      </p:sp>
      <p:sp>
        <p:nvSpPr>
          <p:cNvPr id="818" name="Google Shape;818;p74"/>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Bespoke Fitting </a:t>
            </a:r>
            <a:r>
              <a:rPr lang="en"/>
              <a:t>- expect initial release of the bespoke fitting package in the next 1-2 months</a:t>
            </a:r>
            <a:endParaRPr/>
          </a:p>
        </p:txBody>
      </p:sp>
      <p:pic>
        <p:nvPicPr>
          <p:cNvPr id="819" name="Google Shape;819;p74"/>
          <p:cNvPicPr preferRelativeResize="0"/>
          <p:nvPr/>
        </p:nvPicPr>
        <p:blipFill rotWithShape="1">
          <a:blip r:embed="rId3">
            <a:alphaModFix/>
          </a:blip>
          <a:srcRect l="75028" r="1031" b="5087"/>
          <a:stretch/>
        </p:blipFill>
        <p:spPr>
          <a:xfrm>
            <a:off x="5375625" y="1409075"/>
            <a:ext cx="1073677" cy="2844925"/>
          </a:xfrm>
          <a:prstGeom prst="rect">
            <a:avLst/>
          </a:prstGeom>
          <a:noFill/>
          <a:ln>
            <a:noFill/>
          </a:ln>
        </p:spPr>
      </p:pic>
      <p:sp>
        <p:nvSpPr>
          <p:cNvPr id="820" name="Google Shape;820;p74"/>
          <p:cNvSpPr txBox="1"/>
          <p:nvPr/>
        </p:nvSpPr>
        <p:spPr>
          <a:xfrm>
            <a:off x="4387200" y="844300"/>
            <a:ext cx="3912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15581"/>
                </a:solidFill>
              </a:rPr>
              <a:t>TORSION PROFILE BEFORE AND AFTER FITTING THE JACS LIGAND FRAGMENTS</a:t>
            </a:r>
            <a:endParaRPr>
              <a:solidFill>
                <a:srgbClr val="015581"/>
              </a:solidFill>
            </a:endParaRPr>
          </a:p>
        </p:txBody>
      </p:sp>
      <p:sp>
        <p:nvSpPr>
          <p:cNvPr id="821" name="Google Shape;821;p74"/>
          <p:cNvSpPr txBox="1"/>
          <p:nvPr/>
        </p:nvSpPr>
        <p:spPr>
          <a:xfrm>
            <a:off x="4762500" y="4385900"/>
            <a:ext cx="31623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rgbClr val="666666"/>
                </a:solidFill>
                <a:latin typeface="Muli"/>
                <a:ea typeface="Muli"/>
                <a:cs typeface="Muli"/>
                <a:sym typeface="Muli"/>
              </a:rPr>
              <a:t>* error bars show 1 std deviation</a:t>
            </a:r>
            <a:endParaRPr sz="1200">
              <a:solidFill>
                <a:srgbClr val="666666"/>
              </a:solidFill>
              <a:latin typeface="Muli"/>
              <a:ea typeface="Muli"/>
              <a:cs typeface="Muli"/>
              <a:sym typeface="Muli"/>
            </a:endParaRPr>
          </a:p>
        </p:txBody>
      </p:sp>
      <p:pic>
        <p:nvPicPr>
          <p:cNvPr id="822" name="Google Shape;822;p74"/>
          <p:cNvPicPr preferRelativeResize="0"/>
          <p:nvPr/>
        </p:nvPicPr>
        <p:blipFill rotWithShape="1">
          <a:blip r:embed="rId4">
            <a:alphaModFix/>
          </a:blip>
          <a:srcRect l="15251" t="12003" r="21252" b="4753"/>
          <a:stretch/>
        </p:blipFill>
        <p:spPr>
          <a:xfrm>
            <a:off x="8240525" y="933325"/>
            <a:ext cx="821050" cy="1076400"/>
          </a:xfrm>
          <a:prstGeom prst="rect">
            <a:avLst/>
          </a:prstGeom>
          <a:noFill/>
          <a:ln>
            <a:noFill/>
          </a:ln>
        </p:spPr>
      </p:pic>
      <p:sp>
        <p:nvSpPr>
          <p:cNvPr id="823" name="Google Shape;823;p74"/>
          <p:cNvSpPr txBox="1"/>
          <p:nvPr/>
        </p:nvSpPr>
        <p:spPr>
          <a:xfrm>
            <a:off x="8202988" y="1959125"/>
            <a:ext cx="89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858585"/>
                </a:solidFill>
                <a:latin typeface="Muli"/>
                <a:ea typeface="Muli"/>
                <a:cs typeface="Muli"/>
                <a:sym typeface="Muli"/>
              </a:rPr>
              <a:t>Josh Horton</a:t>
            </a:r>
            <a:endParaRPr sz="800">
              <a:solidFill>
                <a:srgbClr val="858585"/>
              </a:solidFill>
              <a:latin typeface="Muli"/>
              <a:ea typeface="Muli"/>
              <a:cs typeface="Muli"/>
              <a:sym typeface="Muli"/>
            </a:endParaRPr>
          </a:p>
        </p:txBody>
      </p:sp>
      <p:pic>
        <p:nvPicPr>
          <p:cNvPr id="824" name="Google Shape;824;p74"/>
          <p:cNvPicPr preferRelativeResize="0"/>
          <p:nvPr/>
        </p:nvPicPr>
        <p:blipFill rotWithShape="1">
          <a:blip r:embed="rId3">
            <a:alphaModFix/>
          </a:blip>
          <a:srcRect l="4945" r="93700"/>
          <a:stretch/>
        </p:blipFill>
        <p:spPr>
          <a:xfrm>
            <a:off x="5314943" y="1409075"/>
            <a:ext cx="60699" cy="2997324"/>
          </a:xfrm>
          <a:prstGeom prst="rect">
            <a:avLst/>
          </a:prstGeom>
          <a:noFill/>
          <a:ln>
            <a:noFill/>
          </a:ln>
        </p:spPr>
      </p:pic>
      <p:sp>
        <p:nvSpPr>
          <p:cNvPr id="825" name="Google Shape;825;p74"/>
          <p:cNvSpPr txBox="1"/>
          <p:nvPr/>
        </p:nvSpPr>
        <p:spPr>
          <a:xfrm rot="-5400000">
            <a:off x="3486025" y="2565950"/>
            <a:ext cx="256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Light"/>
                <a:ea typeface="Roboto Light"/>
                <a:cs typeface="Roboto Light"/>
                <a:sym typeface="Roboto Light"/>
              </a:rPr>
              <a:t>RMSE kcal / mol</a:t>
            </a:r>
            <a:endParaRPr>
              <a:latin typeface="Roboto Light"/>
              <a:ea typeface="Roboto Light"/>
              <a:cs typeface="Roboto Light"/>
              <a:sym typeface="Roboto Light"/>
            </a:endParaRPr>
          </a:p>
        </p:txBody>
      </p:sp>
      <p:sp>
        <p:nvSpPr>
          <p:cNvPr id="826" name="Google Shape;826;p74"/>
          <p:cNvSpPr txBox="1"/>
          <p:nvPr/>
        </p:nvSpPr>
        <p:spPr>
          <a:xfrm>
            <a:off x="4876675" y="1346750"/>
            <a:ext cx="543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2.00</a:t>
            </a:r>
            <a:endParaRPr sz="1000">
              <a:latin typeface="Roboto Light"/>
              <a:ea typeface="Roboto Light"/>
              <a:cs typeface="Roboto Light"/>
              <a:sym typeface="Roboto Light"/>
            </a:endParaRPr>
          </a:p>
        </p:txBody>
      </p:sp>
      <p:sp>
        <p:nvSpPr>
          <p:cNvPr id="827" name="Google Shape;827;p74"/>
          <p:cNvSpPr txBox="1"/>
          <p:nvPr/>
        </p:nvSpPr>
        <p:spPr>
          <a:xfrm>
            <a:off x="4876675" y="4047200"/>
            <a:ext cx="543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0.00</a:t>
            </a:r>
            <a:endParaRPr sz="1000">
              <a:latin typeface="Roboto Light"/>
              <a:ea typeface="Roboto Light"/>
              <a:cs typeface="Roboto Light"/>
              <a:sym typeface="Roboto Light"/>
            </a:endParaRPr>
          </a:p>
        </p:txBody>
      </p:sp>
      <p:sp>
        <p:nvSpPr>
          <p:cNvPr id="828" name="Google Shape;828;p74"/>
          <p:cNvSpPr txBox="1"/>
          <p:nvPr/>
        </p:nvSpPr>
        <p:spPr>
          <a:xfrm>
            <a:off x="5453950" y="4166275"/>
            <a:ext cx="971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OpenFF 1.3.0</a:t>
            </a:r>
            <a:endParaRPr sz="1000">
              <a:latin typeface="Roboto Light"/>
              <a:ea typeface="Roboto Light"/>
              <a:cs typeface="Roboto Light"/>
              <a:sym typeface="Roboto Light"/>
            </a:endParaRPr>
          </a:p>
        </p:txBody>
      </p:sp>
      <p:sp>
        <p:nvSpPr>
          <p:cNvPr id="829" name="Google Shape;829;p74"/>
          <p:cNvSpPr txBox="1"/>
          <p:nvPr/>
        </p:nvSpPr>
        <p:spPr>
          <a:xfrm>
            <a:off x="6550750" y="4166275"/>
            <a:ext cx="971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Bespoke</a:t>
            </a:r>
            <a:endParaRPr sz="1000">
              <a:latin typeface="Roboto Light"/>
              <a:ea typeface="Roboto Light"/>
              <a:cs typeface="Roboto Light"/>
              <a:sym typeface="Roboto Light"/>
            </a:endParaRPr>
          </a:p>
        </p:txBody>
      </p:sp>
      <p:sp>
        <p:nvSpPr>
          <p:cNvPr id="830" name="Google Shape;830;p74"/>
          <p:cNvSpPr txBox="1"/>
          <p:nvPr/>
        </p:nvSpPr>
        <p:spPr>
          <a:xfrm>
            <a:off x="4876675" y="2009725"/>
            <a:ext cx="543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1.50</a:t>
            </a:r>
            <a:endParaRPr sz="1000">
              <a:latin typeface="Roboto Light"/>
              <a:ea typeface="Roboto Light"/>
              <a:cs typeface="Roboto Light"/>
              <a:sym typeface="Roboto Light"/>
            </a:endParaRPr>
          </a:p>
        </p:txBody>
      </p:sp>
      <p:sp>
        <p:nvSpPr>
          <p:cNvPr id="831" name="Google Shape;831;p74"/>
          <p:cNvSpPr txBox="1"/>
          <p:nvPr/>
        </p:nvSpPr>
        <p:spPr>
          <a:xfrm>
            <a:off x="4876675" y="2696975"/>
            <a:ext cx="543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1.00</a:t>
            </a:r>
            <a:endParaRPr sz="1000">
              <a:latin typeface="Roboto Light"/>
              <a:ea typeface="Roboto Light"/>
              <a:cs typeface="Roboto Light"/>
              <a:sym typeface="Roboto Light"/>
            </a:endParaRPr>
          </a:p>
        </p:txBody>
      </p:sp>
      <p:sp>
        <p:nvSpPr>
          <p:cNvPr id="832" name="Google Shape;832;p74"/>
          <p:cNvSpPr txBox="1"/>
          <p:nvPr/>
        </p:nvSpPr>
        <p:spPr>
          <a:xfrm>
            <a:off x="4904050" y="3372088"/>
            <a:ext cx="543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0.50</a:t>
            </a:r>
            <a:endParaRPr sz="1000">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5"/>
          <p:cNvSpPr txBox="1">
            <a:spLocks noGrp="1"/>
          </p:cNvSpPr>
          <p:nvPr>
            <p:ph type="body" idx="6"/>
          </p:nvPr>
        </p:nvSpPr>
        <p:spPr>
          <a:xfrm>
            <a:off x="624075" y="3000515"/>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600"/>
              <a:t>Automated infrastructure enables rapid experimentation with minimum human intervention</a:t>
            </a:r>
            <a:endParaRPr sz="1600"/>
          </a:p>
        </p:txBody>
      </p:sp>
      <p:grpSp>
        <p:nvGrpSpPr>
          <p:cNvPr id="839" name="Google Shape;839;p75"/>
          <p:cNvGrpSpPr/>
          <p:nvPr/>
        </p:nvGrpSpPr>
        <p:grpSpPr>
          <a:xfrm>
            <a:off x="1054314" y="955784"/>
            <a:ext cx="1517029" cy="1517197"/>
            <a:chOff x="3927450" y="967125"/>
            <a:chExt cx="1685400" cy="1685400"/>
          </a:xfrm>
        </p:grpSpPr>
        <p:sp>
          <p:nvSpPr>
            <p:cNvPr id="840" name="Google Shape;840;p75"/>
            <p:cNvSpPr/>
            <p:nvPr/>
          </p:nvSpPr>
          <p:spPr>
            <a:xfrm>
              <a:off x="3927450" y="967125"/>
              <a:ext cx="1685400" cy="1685400"/>
            </a:xfrm>
            <a:prstGeom prst="ellipse">
              <a:avLst/>
            </a:prstGeom>
            <a:solidFill>
              <a:srgbClr val="549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1" name="Google Shape;841;p75"/>
            <p:cNvPicPr preferRelativeResize="0"/>
            <p:nvPr/>
          </p:nvPicPr>
          <p:blipFill>
            <a:blip r:embed="rId3">
              <a:alphaModFix/>
            </a:blip>
            <a:stretch>
              <a:fillRect/>
            </a:stretch>
          </p:blipFill>
          <p:spPr>
            <a:xfrm>
              <a:off x="4169274" y="1200525"/>
              <a:ext cx="1201750" cy="1177725"/>
            </a:xfrm>
            <a:prstGeom prst="rect">
              <a:avLst/>
            </a:prstGeom>
            <a:noFill/>
            <a:ln>
              <a:noFill/>
            </a:ln>
          </p:spPr>
        </p:pic>
      </p:grpSp>
      <p:sp>
        <p:nvSpPr>
          <p:cNvPr id="842" name="Google Shape;842;p75"/>
          <p:cNvSpPr txBox="1">
            <a:spLocks noGrp="1"/>
          </p:cNvSpPr>
          <p:nvPr>
            <p:ph type="body" idx="1"/>
          </p:nvPr>
        </p:nvSpPr>
        <p:spPr>
          <a:xfrm>
            <a:off x="656144" y="263377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SOFTWARE</a:t>
            </a:r>
            <a:endParaRPr/>
          </a:p>
        </p:txBody>
      </p:sp>
      <p:sp>
        <p:nvSpPr>
          <p:cNvPr id="843" name="Google Shape;843;p75"/>
          <p:cNvSpPr txBox="1">
            <a:spLocks noGrp="1"/>
          </p:cNvSpPr>
          <p:nvPr>
            <p:ph type="body" idx="15"/>
          </p:nvPr>
        </p:nvSpPr>
        <p:spPr>
          <a:xfrm>
            <a:off x="3383282" y="3000460"/>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600"/>
              <a:t>Access to large, high quality experimental and quantum chemical data facilities easy curation of balanced train / test sets</a:t>
            </a:r>
            <a:endParaRPr sz="1600"/>
          </a:p>
        </p:txBody>
      </p:sp>
      <p:sp>
        <p:nvSpPr>
          <p:cNvPr id="844" name="Google Shape;844;p75"/>
          <p:cNvSpPr/>
          <p:nvPr/>
        </p:nvSpPr>
        <p:spPr>
          <a:xfrm>
            <a:off x="3813480" y="955784"/>
            <a:ext cx="1517100" cy="1517100"/>
          </a:xfrm>
          <a:prstGeom prst="ellipse">
            <a:avLst/>
          </a:prstGeom>
          <a:solidFill>
            <a:srgbClr val="E38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5" name="Google Shape;845;p75"/>
          <p:cNvPicPr preferRelativeResize="0"/>
          <p:nvPr/>
        </p:nvPicPr>
        <p:blipFill>
          <a:blip r:embed="rId4">
            <a:alphaModFix/>
          </a:blip>
          <a:stretch>
            <a:fillRect/>
          </a:stretch>
        </p:blipFill>
        <p:spPr>
          <a:xfrm>
            <a:off x="4041995" y="1165891"/>
            <a:ext cx="1060070" cy="1060188"/>
          </a:xfrm>
          <a:prstGeom prst="rect">
            <a:avLst/>
          </a:prstGeom>
          <a:noFill/>
          <a:ln>
            <a:noFill/>
          </a:ln>
        </p:spPr>
      </p:pic>
      <p:sp>
        <p:nvSpPr>
          <p:cNvPr id="846" name="Google Shape;846;p75"/>
          <p:cNvSpPr txBox="1">
            <a:spLocks noGrp="1"/>
          </p:cNvSpPr>
          <p:nvPr>
            <p:ph type="body" idx="1"/>
          </p:nvPr>
        </p:nvSpPr>
        <p:spPr>
          <a:xfrm>
            <a:off x="3383280" y="263372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DATA</a:t>
            </a:r>
            <a:endParaRPr/>
          </a:p>
        </p:txBody>
      </p:sp>
      <p:sp>
        <p:nvSpPr>
          <p:cNvPr id="847" name="Google Shape;847;p75"/>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34</a:t>
            </a:fld>
            <a:endParaRPr/>
          </a:p>
        </p:txBody>
      </p:sp>
      <p:sp>
        <p:nvSpPr>
          <p:cNvPr id="848" name="Google Shape;848;p75"/>
          <p:cNvSpPr txBox="1">
            <a:spLocks noGrp="1"/>
          </p:cNvSpPr>
          <p:nvPr>
            <p:ph type="body" idx="3"/>
          </p:nvPr>
        </p:nvSpPr>
        <p:spPr>
          <a:xfrm>
            <a:off x="6190495" y="3000375"/>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600"/>
              <a:t>Exploring new force field science:</a:t>
            </a:r>
            <a:endParaRPr sz="1600"/>
          </a:p>
          <a:p>
            <a:pPr marL="0" lvl="0" indent="0" algn="ctr" rtl="0">
              <a:spcBef>
                <a:spcPts val="240"/>
              </a:spcBef>
              <a:spcAft>
                <a:spcPts val="0"/>
              </a:spcAft>
              <a:buNone/>
            </a:pPr>
            <a:r>
              <a:rPr lang="en" sz="1600">
                <a:solidFill>
                  <a:schemeClr val="accent1"/>
                </a:solidFill>
                <a:latin typeface="Muli"/>
                <a:ea typeface="Muli"/>
                <a:cs typeface="Muli"/>
                <a:sym typeface="Muli"/>
              </a:rPr>
              <a:t>hypothesis - build software - train - test - iterate </a:t>
            </a:r>
            <a:endParaRPr sz="1600">
              <a:solidFill>
                <a:schemeClr val="accent1"/>
              </a:solidFill>
              <a:latin typeface="Muli"/>
              <a:ea typeface="Muli"/>
              <a:cs typeface="Muli"/>
              <a:sym typeface="Muli"/>
            </a:endParaRPr>
          </a:p>
          <a:p>
            <a:pPr marL="0" lvl="0" indent="0" algn="ctr" rtl="0">
              <a:spcBef>
                <a:spcPts val="240"/>
              </a:spcBef>
              <a:spcAft>
                <a:spcPts val="0"/>
              </a:spcAft>
              <a:buNone/>
            </a:pPr>
            <a:r>
              <a:rPr lang="en" sz="1600"/>
              <a:t>is now almost routine</a:t>
            </a:r>
            <a:endParaRPr sz="1600"/>
          </a:p>
        </p:txBody>
      </p:sp>
      <p:sp>
        <p:nvSpPr>
          <p:cNvPr id="849" name="Google Shape;849;p75"/>
          <p:cNvSpPr txBox="1">
            <a:spLocks noGrp="1"/>
          </p:cNvSpPr>
          <p:nvPr>
            <p:ph type="title"/>
          </p:nvPr>
        </p:nvSpPr>
        <p:spPr>
          <a:xfrm>
            <a:off x="381000" y="0"/>
            <a:ext cx="7924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a:t>
            </a:r>
            <a:r>
              <a:rPr lang="en"/>
              <a:t> Software, </a:t>
            </a:r>
            <a:r>
              <a:rPr lang="en">
                <a:solidFill>
                  <a:schemeClr val="accent1"/>
                </a:solidFill>
              </a:rPr>
              <a:t>OPEN</a:t>
            </a:r>
            <a:r>
              <a:rPr lang="en"/>
              <a:t> Data, </a:t>
            </a:r>
            <a:r>
              <a:rPr lang="en">
                <a:solidFill>
                  <a:schemeClr val="accent1"/>
                </a:solidFill>
              </a:rPr>
              <a:t>OPEN</a:t>
            </a:r>
            <a:r>
              <a:rPr lang="en"/>
              <a:t> Science is rapidly facilitating force field science!</a:t>
            </a:r>
            <a:endParaRPr/>
          </a:p>
        </p:txBody>
      </p:sp>
      <p:grpSp>
        <p:nvGrpSpPr>
          <p:cNvPr id="850" name="Google Shape;850;p75"/>
          <p:cNvGrpSpPr/>
          <p:nvPr/>
        </p:nvGrpSpPr>
        <p:grpSpPr>
          <a:xfrm>
            <a:off x="6609382" y="955784"/>
            <a:ext cx="1539711" cy="1539882"/>
            <a:chOff x="1021850" y="967125"/>
            <a:chExt cx="1710600" cy="1710600"/>
          </a:xfrm>
        </p:grpSpPr>
        <p:sp>
          <p:nvSpPr>
            <p:cNvPr id="851" name="Google Shape;851;p75"/>
            <p:cNvSpPr/>
            <p:nvPr/>
          </p:nvSpPr>
          <p:spPr>
            <a:xfrm>
              <a:off x="1021850" y="967125"/>
              <a:ext cx="1710600" cy="1710600"/>
            </a:xfrm>
            <a:prstGeom prst="ellipse">
              <a:avLst/>
            </a:pr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2" name="Google Shape;852;p75"/>
            <p:cNvPicPr preferRelativeResize="0"/>
            <p:nvPr/>
          </p:nvPicPr>
          <p:blipFill>
            <a:blip r:embed="rId5">
              <a:alphaModFix/>
            </a:blip>
            <a:stretch>
              <a:fillRect/>
            </a:stretch>
          </p:blipFill>
          <p:spPr>
            <a:xfrm>
              <a:off x="1395788" y="1233563"/>
              <a:ext cx="962730" cy="1177725"/>
            </a:xfrm>
            <a:prstGeom prst="rect">
              <a:avLst/>
            </a:prstGeom>
            <a:noFill/>
            <a:ln>
              <a:noFill/>
            </a:ln>
          </p:spPr>
        </p:pic>
      </p:grpSp>
      <p:sp>
        <p:nvSpPr>
          <p:cNvPr id="853" name="Google Shape;853;p75"/>
          <p:cNvSpPr txBox="1">
            <a:spLocks noGrp="1"/>
          </p:cNvSpPr>
          <p:nvPr>
            <p:ph type="body" idx="1"/>
          </p:nvPr>
        </p:nvSpPr>
        <p:spPr>
          <a:xfrm>
            <a:off x="6190488" y="263372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SCIENCE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76"/>
          <p:cNvSpPr txBox="1">
            <a:spLocks noGrp="1"/>
          </p:cNvSpPr>
          <p:nvPr>
            <p:ph type="body" idx="1"/>
          </p:nvPr>
        </p:nvSpPr>
        <p:spPr>
          <a:xfrm>
            <a:off x="3444000" y="3298475"/>
            <a:ext cx="1142700" cy="13716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r>
              <a:rPr lang="en" sz="1200"/>
              <a:t>New technology yields better starting points and better FFs</a:t>
            </a:r>
            <a:endParaRPr sz="1200"/>
          </a:p>
        </p:txBody>
      </p:sp>
      <p:sp>
        <p:nvSpPr>
          <p:cNvPr id="859" name="Google Shape;859;p76"/>
          <p:cNvSpPr txBox="1">
            <a:spLocks noGrp="1"/>
          </p:cNvSpPr>
          <p:nvPr>
            <p:ph type="title"/>
          </p:nvPr>
        </p:nvSpPr>
        <p:spPr>
          <a:xfrm>
            <a:off x="381000" y="0"/>
            <a:ext cx="78087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Conclusions</a:t>
            </a:r>
            <a:endParaRPr/>
          </a:p>
        </p:txBody>
      </p:sp>
      <p:sp>
        <p:nvSpPr>
          <p:cNvPr id="860" name="Google Shape;860;p76"/>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35</a:t>
            </a:fld>
            <a:endParaRPr/>
          </a:p>
        </p:txBody>
      </p:sp>
      <p:pic>
        <p:nvPicPr>
          <p:cNvPr id="861" name="Google Shape;861;p76"/>
          <p:cNvPicPr preferRelativeResize="0"/>
          <p:nvPr/>
        </p:nvPicPr>
        <p:blipFill>
          <a:blip r:embed="rId3">
            <a:alphaModFix/>
          </a:blip>
          <a:stretch>
            <a:fillRect/>
          </a:stretch>
        </p:blipFill>
        <p:spPr>
          <a:xfrm>
            <a:off x="5472062" y="2862600"/>
            <a:ext cx="1761613" cy="1860550"/>
          </a:xfrm>
          <a:prstGeom prst="rect">
            <a:avLst/>
          </a:prstGeom>
          <a:noFill/>
          <a:ln>
            <a:noFill/>
          </a:ln>
        </p:spPr>
      </p:pic>
      <p:pic>
        <p:nvPicPr>
          <p:cNvPr id="862" name="Google Shape;862;p76"/>
          <p:cNvPicPr preferRelativeResize="0"/>
          <p:nvPr/>
        </p:nvPicPr>
        <p:blipFill>
          <a:blip r:embed="rId4">
            <a:alphaModFix/>
          </a:blip>
          <a:stretch>
            <a:fillRect/>
          </a:stretch>
        </p:blipFill>
        <p:spPr>
          <a:xfrm>
            <a:off x="76577" y="3141300"/>
            <a:ext cx="821050" cy="1418183"/>
          </a:xfrm>
          <a:prstGeom prst="rect">
            <a:avLst/>
          </a:prstGeom>
          <a:noFill/>
          <a:ln>
            <a:noFill/>
          </a:ln>
        </p:spPr>
      </p:pic>
      <p:pic>
        <p:nvPicPr>
          <p:cNvPr id="863" name="Google Shape;863;p76"/>
          <p:cNvPicPr preferRelativeResize="0"/>
          <p:nvPr/>
        </p:nvPicPr>
        <p:blipFill>
          <a:blip r:embed="rId5">
            <a:alphaModFix/>
          </a:blip>
          <a:stretch>
            <a:fillRect/>
          </a:stretch>
        </p:blipFill>
        <p:spPr>
          <a:xfrm>
            <a:off x="999575" y="3431182"/>
            <a:ext cx="2444426" cy="1028680"/>
          </a:xfrm>
          <a:prstGeom prst="rect">
            <a:avLst/>
          </a:prstGeom>
          <a:noFill/>
          <a:ln>
            <a:noFill/>
          </a:ln>
        </p:spPr>
      </p:pic>
      <p:sp>
        <p:nvSpPr>
          <p:cNvPr id="864" name="Google Shape;864;p76"/>
          <p:cNvSpPr txBox="1">
            <a:spLocks noGrp="1"/>
          </p:cNvSpPr>
          <p:nvPr>
            <p:ph type="body" idx="1"/>
          </p:nvPr>
        </p:nvSpPr>
        <p:spPr>
          <a:xfrm>
            <a:off x="7233675" y="3109100"/>
            <a:ext cx="1872300" cy="8193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r>
              <a:rPr lang="en" sz="1200"/>
              <a:t>Bespoke torsion fitting will be ready soon and yields accuracy gains</a:t>
            </a:r>
            <a:endParaRPr sz="1200"/>
          </a:p>
        </p:txBody>
      </p:sp>
      <p:sp>
        <p:nvSpPr>
          <p:cNvPr id="865" name="Google Shape;865;p76"/>
          <p:cNvSpPr txBox="1"/>
          <p:nvPr/>
        </p:nvSpPr>
        <p:spPr>
          <a:xfrm>
            <a:off x="1749189" y="819300"/>
            <a:ext cx="1430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15581"/>
                </a:solidFill>
                <a:latin typeface="Muli"/>
                <a:ea typeface="Muli"/>
                <a:cs typeface="Muli"/>
                <a:sym typeface="Muli"/>
              </a:rPr>
              <a:t>aq. ΔG</a:t>
            </a:r>
            <a:r>
              <a:rPr lang="en" sz="1100" b="1" baseline="-25000">
                <a:solidFill>
                  <a:srgbClr val="015581"/>
                </a:solidFill>
                <a:latin typeface="Muli"/>
                <a:ea typeface="Muli"/>
                <a:cs typeface="Muli"/>
                <a:sym typeface="Muli"/>
              </a:rPr>
              <a:t>solv</a:t>
            </a:r>
            <a:endParaRPr sz="1100" b="1" baseline="-25000">
              <a:solidFill>
                <a:srgbClr val="015581"/>
              </a:solidFill>
              <a:latin typeface="Muli"/>
              <a:ea typeface="Muli"/>
              <a:cs typeface="Muli"/>
              <a:sym typeface="Muli"/>
            </a:endParaRPr>
          </a:p>
        </p:txBody>
      </p:sp>
      <p:sp>
        <p:nvSpPr>
          <p:cNvPr id="866" name="Google Shape;866;p76"/>
          <p:cNvSpPr txBox="1">
            <a:spLocks noGrp="1"/>
          </p:cNvSpPr>
          <p:nvPr>
            <p:ph type="body" idx="1"/>
          </p:nvPr>
        </p:nvSpPr>
        <p:spPr>
          <a:xfrm>
            <a:off x="27875" y="2049525"/>
            <a:ext cx="1962600" cy="7359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r>
              <a:rPr lang="en" sz="1200"/>
              <a:t>Sage looks even better than we expected!</a:t>
            </a:r>
            <a:endParaRPr sz="1200"/>
          </a:p>
        </p:txBody>
      </p:sp>
      <p:pic>
        <p:nvPicPr>
          <p:cNvPr id="867" name="Google Shape;867;p76"/>
          <p:cNvPicPr preferRelativeResize="0"/>
          <p:nvPr/>
        </p:nvPicPr>
        <p:blipFill>
          <a:blip r:embed="rId6">
            <a:alphaModFix/>
          </a:blip>
          <a:stretch>
            <a:fillRect/>
          </a:stretch>
        </p:blipFill>
        <p:spPr>
          <a:xfrm>
            <a:off x="3208701" y="892125"/>
            <a:ext cx="3462273" cy="984700"/>
          </a:xfrm>
          <a:prstGeom prst="rect">
            <a:avLst/>
          </a:prstGeom>
          <a:noFill/>
          <a:ln>
            <a:noFill/>
          </a:ln>
        </p:spPr>
      </p:pic>
      <p:sp>
        <p:nvSpPr>
          <p:cNvPr id="868" name="Google Shape;868;p76"/>
          <p:cNvSpPr txBox="1">
            <a:spLocks noGrp="1"/>
          </p:cNvSpPr>
          <p:nvPr>
            <p:ph type="body" idx="1"/>
          </p:nvPr>
        </p:nvSpPr>
        <p:spPr>
          <a:xfrm>
            <a:off x="3064850" y="1949650"/>
            <a:ext cx="3741000" cy="5139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r>
              <a:rPr lang="en" sz="1200"/>
              <a:t>Automated benchmarking has been a major focus and will point the way forward</a:t>
            </a:r>
            <a:endParaRPr sz="1200"/>
          </a:p>
        </p:txBody>
      </p:sp>
      <p:pic>
        <p:nvPicPr>
          <p:cNvPr id="869" name="Google Shape;869;p76"/>
          <p:cNvPicPr preferRelativeResize="0"/>
          <p:nvPr/>
        </p:nvPicPr>
        <p:blipFill>
          <a:blip r:embed="rId7">
            <a:alphaModFix/>
          </a:blip>
          <a:stretch>
            <a:fillRect/>
          </a:stretch>
        </p:blipFill>
        <p:spPr>
          <a:xfrm>
            <a:off x="6904376" y="892125"/>
            <a:ext cx="2239625" cy="1093775"/>
          </a:xfrm>
          <a:prstGeom prst="rect">
            <a:avLst/>
          </a:prstGeom>
          <a:noFill/>
          <a:ln>
            <a:noFill/>
          </a:ln>
        </p:spPr>
      </p:pic>
      <p:sp>
        <p:nvSpPr>
          <p:cNvPr id="870" name="Google Shape;870;p76"/>
          <p:cNvSpPr txBox="1">
            <a:spLocks noGrp="1"/>
          </p:cNvSpPr>
          <p:nvPr>
            <p:ph type="body" idx="1"/>
          </p:nvPr>
        </p:nvSpPr>
        <p:spPr>
          <a:xfrm>
            <a:off x="6832288" y="2019925"/>
            <a:ext cx="2383800" cy="5139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r>
              <a:rPr lang="en" sz="1200"/>
              <a:t>We see community uptake, with and without our help</a:t>
            </a:r>
            <a:endParaRPr sz="1200"/>
          </a:p>
        </p:txBody>
      </p:sp>
      <p:pic>
        <p:nvPicPr>
          <p:cNvPr id="871" name="Google Shape;871;p76"/>
          <p:cNvPicPr preferRelativeResize="0"/>
          <p:nvPr/>
        </p:nvPicPr>
        <p:blipFill rotWithShape="1">
          <a:blip r:embed="rId8">
            <a:alphaModFix/>
          </a:blip>
          <a:srcRect l="11339" t="3703" b="46584"/>
          <a:stretch/>
        </p:blipFill>
        <p:spPr>
          <a:xfrm>
            <a:off x="1952875" y="1173298"/>
            <a:ext cx="954950" cy="1777724"/>
          </a:xfrm>
          <a:prstGeom prst="rect">
            <a:avLst/>
          </a:prstGeom>
          <a:noFill/>
          <a:ln>
            <a:noFill/>
          </a:ln>
        </p:spPr>
      </p:pic>
      <p:pic>
        <p:nvPicPr>
          <p:cNvPr id="872" name="Google Shape;872;p76"/>
          <p:cNvPicPr preferRelativeResize="0"/>
          <p:nvPr/>
        </p:nvPicPr>
        <p:blipFill>
          <a:blip r:embed="rId9">
            <a:alphaModFix/>
          </a:blip>
          <a:stretch>
            <a:fillRect/>
          </a:stretch>
        </p:blipFill>
        <p:spPr>
          <a:xfrm>
            <a:off x="381000" y="977076"/>
            <a:ext cx="1028698" cy="1028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78"/>
          <p:cNvSpPr txBox="1">
            <a:spLocks noGrp="1"/>
          </p:cNvSpPr>
          <p:nvPr>
            <p:ph type="body" idx="1"/>
          </p:nvPr>
        </p:nvSpPr>
        <p:spPr>
          <a:xfrm>
            <a:off x="381000" y="1200150"/>
            <a:ext cx="8305800" cy="3048000"/>
          </a:xfrm>
          <a:prstGeom prst="rect">
            <a:avLst/>
          </a:prstGeom>
        </p:spPr>
        <p:txBody>
          <a:bodyPr spcFirstLastPara="1" wrap="square" lIns="91425" tIns="45700" rIns="91425" bIns="45700" anchor="t" anchorCtr="0">
            <a:noAutofit/>
          </a:bodyPr>
          <a:lstStyle/>
          <a:p>
            <a:pPr marL="0" lvl="0" indent="0" algn="ctr" rtl="0">
              <a:spcBef>
                <a:spcPts val="320"/>
              </a:spcBef>
              <a:spcAft>
                <a:spcPts val="0"/>
              </a:spcAft>
              <a:buNone/>
            </a:pPr>
            <a:r>
              <a:rPr lang="en" u="sng">
                <a:solidFill>
                  <a:schemeClr val="hlink"/>
                </a:solidFill>
                <a:hlinkClick r:id="rId3"/>
              </a:rPr>
              <a:t>https://openforcefield.org/about/organization/</a:t>
            </a:r>
            <a:endParaRPr/>
          </a:p>
          <a:p>
            <a:pPr marL="0" lvl="0" indent="0" algn="just" rtl="0">
              <a:spcBef>
                <a:spcPts val="320"/>
              </a:spcBef>
              <a:spcAft>
                <a:spcPts val="0"/>
              </a:spcAft>
              <a:buNone/>
            </a:pPr>
            <a:endParaRPr/>
          </a:p>
          <a:p>
            <a:pPr marL="0" lvl="0" indent="0" algn="ctr" rtl="0">
              <a:lnSpc>
                <a:spcPct val="120000"/>
              </a:lnSpc>
              <a:spcBef>
                <a:spcPts val="0"/>
              </a:spcBef>
              <a:spcAft>
                <a:spcPts val="0"/>
              </a:spcAft>
              <a:buNone/>
            </a:pPr>
            <a:r>
              <a:rPr lang="en" sz="1800">
                <a:solidFill>
                  <a:srgbClr val="3E4149"/>
                </a:solidFill>
              </a:rPr>
              <a:t>Too many other folks over the years to list, including the AMBER FF community, the GAFF/GAFF2 developers, etc.</a:t>
            </a:r>
            <a:endParaRPr sz="1800">
              <a:solidFill>
                <a:srgbClr val="3E4149"/>
              </a:solidFill>
            </a:endParaRPr>
          </a:p>
          <a:p>
            <a:pPr marL="0" lvl="0" indent="0" algn="l" rtl="0">
              <a:lnSpc>
                <a:spcPct val="115000"/>
              </a:lnSpc>
              <a:spcBef>
                <a:spcPts val="0"/>
              </a:spcBef>
              <a:spcAft>
                <a:spcPts val="0"/>
              </a:spcAft>
              <a:buNone/>
            </a:pPr>
            <a:endParaRPr sz="1100">
              <a:solidFill>
                <a:srgbClr val="000000"/>
              </a:solidFill>
              <a:latin typeface="Arial"/>
              <a:ea typeface="Arial"/>
              <a:cs typeface="Arial"/>
              <a:sym typeface="Arial"/>
            </a:endParaRPr>
          </a:p>
          <a:p>
            <a:pPr marL="0" lvl="0" indent="0" algn="ctr" rtl="0">
              <a:lnSpc>
                <a:spcPct val="120000"/>
              </a:lnSpc>
              <a:spcBef>
                <a:spcPts val="0"/>
              </a:spcBef>
              <a:spcAft>
                <a:spcPts val="0"/>
              </a:spcAft>
              <a:buNone/>
            </a:pPr>
            <a:r>
              <a:rPr lang="en" sz="1800">
                <a:solidFill>
                  <a:srgbClr val="3E4149"/>
                </a:solidFill>
              </a:rPr>
              <a:t>NIH and NSF for funding work that helped pave the way to this effort</a:t>
            </a:r>
            <a:endParaRPr sz="1800">
              <a:solidFill>
                <a:srgbClr val="3E4149"/>
              </a:solidFill>
            </a:endParaRPr>
          </a:p>
          <a:p>
            <a:pPr marL="0" lvl="0" indent="0" algn="l" rtl="0">
              <a:lnSpc>
                <a:spcPct val="115000"/>
              </a:lnSpc>
              <a:spcBef>
                <a:spcPts val="0"/>
              </a:spcBef>
              <a:spcAft>
                <a:spcPts val="0"/>
              </a:spcAft>
              <a:buNone/>
            </a:pPr>
            <a:endParaRPr sz="1100">
              <a:solidFill>
                <a:srgbClr val="000000"/>
              </a:solidFill>
              <a:latin typeface="Arial"/>
              <a:ea typeface="Arial"/>
              <a:cs typeface="Arial"/>
              <a:sym typeface="Arial"/>
            </a:endParaRPr>
          </a:p>
          <a:p>
            <a:pPr marL="0" lvl="0" indent="0" algn="ctr" rtl="0">
              <a:lnSpc>
                <a:spcPct val="120000"/>
              </a:lnSpc>
              <a:spcBef>
                <a:spcPts val="0"/>
              </a:spcBef>
              <a:spcAft>
                <a:spcPts val="0"/>
              </a:spcAft>
              <a:buNone/>
            </a:pPr>
            <a:r>
              <a:rPr lang="en" sz="1800">
                <a:solidFill>
                  <a:srgbClr val="3E4149"/>
                </a:solidFill>
              </a:rPr>
              <a:t>Consortium and NIH for current funding, plus MolSSI and others for fellowship funding</a:t>
            </a:r>
            <a:endParaRPr sz="1800">
              <a:solidFill>
                <a:srgbClr val="3E4149"/>
              </a:solidFill>
            </a:endParaRPr>
          </a:p>
          <a:p>
            <a:pPr marL="0" lvl="0" indent="0" algn="ctr" rtl="0">
              <a:lnSpc>
                <a:spcPct val="120000"/>
              </a:lnSpc>
              <a:spcBef>
                <a:spcPts val="0"/>
              </a:spcBef>
              <a:spcAft>
                <a:spcPts val="0"/>
              </a:spcAft>
              <a:buNone/>
            </a:pPr>
            <a:endParaRPr sz="1800">
              <a:solidFill>
                <a:srgbClr val="3E4149"/>
              </a:solidFill>
            </a:endParaRPr>
          </a:p>
          <a:p>
            <a:pPr marL="0" lvl="0" indent="0" algn="ctr" rtl="0">
              <a:lnSpc>
                <a:spcPct val="120000"/>
              </a:lnSpc>
              <a:spcBef>
                <a:spcPts val="0"/>
              </a:spcBef>
              <a:spcAft>
                <a:spcPts val="0"/>
              </a:spcAft>
              <a:buNone/>
            </a:pPr>
            <a:r>
              <a:rPr lang="en" sz="1800">
                <a:solidFill>
                  <a:srgbClr val="3E4149"/>
                </a:solidFill>
              </a:rPr>
              <a:t>OpenEye for support + Chris Bayly’s sabbatical which helped launch this</a:t>
            </a:r>
            <a:endParaRPr sz="1800">
              <a:solidFill>
                <a:srgbClr val="3E4149"/>
              </a:solidFill>
            </a:endParaRPr>
          </a:p>
          <a:p>
            <a:pPr marL="0" lvl="0" indent="0" algn="just" rtl="0">
              <a:spcBef>
                <a:spcPts val="320"/>
              </a:spcBef>
              <a:spcAft>
                <a:spcPts val="0"/>
              </a:spcAft>
              <a:buNone/>
            </a:pPr>
            <a:endParaRPr/>
          </a:p>
        </p:txBody>
      </p:sp>
      <p:sp>
        <p:nvSpPr>
          <p:cNvPr id="886" name="Google Shape;886;p78"/>
          <p:cNvSpPr txBox="1">
            <a:spLocks noGrp="1"/>
          </p:cNvSpPr>
          <p:nvPr>
            <p:ph type="title"/>
          </p:nvPr>
        </p:nvSpPr>
        <p:spPr>
          <a:xfrm>
            <a:off x="381000" y="0"/>
            <a:ext cx="28956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Acknowledgements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5"/>
          <p:cNvSpPr txBox="1">
            <a:spLocks noGrp="1"/>
          </p:cNvSpPr>
          <p:nvPr>
            <p:ph type="sldNum" idx="12"/>
          </p:nvPr>
        </p:nvSpPr>
        <p:spPr>
          <a:xfrm>
            <a:off x="8604286" y="4662032"/>
            <a:ext cx="165000" cy="2391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3D4149"/>
              </a:buClr>
              <a:buSzPts val="1000"/>
              <a:buFont typeface="Arial"/>
              <a:buNone/>
            </a:pPr>
            <a:fld id="{00000000-1234-1234-1234-123412341234}" type="slidenum">
              <a:rPr lang="en" sz="1000" b="1">
                <a:latin typeface="Arial"/>
                <a:ea typeface="Arial"/>
                <a:cs typeface="Arial"/>
                <a:sym typeface="Arial"/>
              </a:rPr>
              <a:t>4</a:t>
            </a:fld>
            <a:endParaRPr/>
          </a:p>
        </p:txBody>
      </p:sp>
      <p:sp>
        <p:nvSpPr>
          <p:cNvPr id="267" name="Google Shape;267;p45"/>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2000"/>
              <a:buFont typeface="Montserrat"/>
              <a:buNone/>
            </a:pPr>
            <a:r>
              <a:rPr lang="en" sz="2000" b="1" i="0" u="none" strike="noStrike" cap="none">
                <a:solidFill>
                  <a:srgbClr val="FFFFFF"/>
                </a:solidFill>
                <a:latin typeface="Montserrat"/>
                <a:ea typeface="Montserrat"/>
                <a:cs typeface="Montserrat"/>
                <a:sym typeface="Montserrat"/>
              </a:rPr>
              <a:t>How is the Open Force Field Initiative open?</a:t>
            </a:r>
            <a:endParaRPr/>
          </a:p>
        </p:txBody>
      </p:sp>
      <p:grpSp>
        <p:nvGrpSpPr>
          <p:cNvPr id="268" name="Google Shape;268;p45"/>
          <p:cNvGrpSpPr/>
          <p:nvPr/>
        </p:nvGrpSpPr>
        <p:grpSpPr>
          <a:xfrm>
            <a:off x="194215" y="825896"/>
            <a:ext cx="8825260" cy="952500"/>
            <a:chOff x="0" y="0"/>
            <a:chExt cx="23534026" cy="2540000"/>
          </a:xfrm>
        </p:grpSpPr>
        <p:pic>
          <p:nvPicPr>
            <p:cNvPr id="269" name="Google Shape;269;p45" descr="Image"/>
            <p:cNvPicPr preferRelativeResize="0"/>
            <p:nvPr/>
          </p:nvPicPr>
          <p:blipFill rotWithShape="1">
            <a:blip r:embed="rId3">
              <a:alphaModFix/>
            </a:blip>
            <a:srcRect/>
            <a:stretch/>
          </p:blipFill>
          <p:spPr>
            <a:xfrm>
              <a:off x="0" y="0"/>
              <a:ext cx="2540000" cy="2540000"/>
            </a:xfrm>
            <a:prstGeom prst="rect">
              <a:avLst/>
            </a:prstGeom>
            <a:noFill/>
            <a:ln>
              <a:noFill/>
            </a:ln>
          </p:spPr>
        </p:pic>
        <p:sp>
          <p:nvSpPr>
            <p:cNvPr id="270" name="Google Shape;270;p45"/>
            <p:cNvSpPr txBox="1"/>
            <p:nvPr/>
          </p:nvSpPr>
          <p:spPr>
            <a:xfrm>
              <a:off x="3191026" y="698678"/>
              <a:ext cx="20343000" cy="876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800"/>
                <a:buFont typeface="Abel"/>
                <a:buNone/>
              </a:pPr>
              <a:r>
                <a:rPr lang="en" sz="1600" b="1" i="0" u="none" strike="noStrike" cap="none">
                  <a:solidFill>
                    <a:srgbClr val="000000"/>
                  </a:solidFill>
                  <a:latin typeface="Muli"/>
                  <a:ea typeface="Muli"/>
                  <a:cs typeface="Muli"/>
                  <a:sym typeface="Muli"/>
                </a:rPr>
                <a:t>Open source </a:t>
              </a:r>
              <a:r>
                <a:rPr lang="en" sz="1600" b="1" i="0" u="sng" strike="noStrike" cap="none">
                  <a:solidFill>
                    <a:srgbClr val="000000"/>
                  </a:solidFill>
                  <a:latin typeface="Muli"/>
                  <a:ea typeface="Muli"/>
                  <a:cs typeface="Muli"/>
                  <a:sym typeface="Muli"/>
                </a:rPr>
                <a:t>Python Toolkit</a:t>
              </a:r>
              <a:r>
                <a:rPr lang="en" sz="1600" b="1" i="0" u="none" strike="noStrike" cap="none">
                  <a:solidFill>
                    <a:srgbClr val="000000"/>
                  </a:solidFill>
                  <a:latin typeface="Muli"/>
                  <a:ea typeface="Muli"/>
                  <a:cs typeface="Muli"/>
                  <a:sym typeface="Muli"/>
                </a:rPr>
                <a:t>: </a:t>
              </a:r>
              <a:r>
                <a:rPr lang="en" sz="1600" i="0" u="none" strike="noStrike" cap="none">
                  <a:solidFill>
                    <a:srgbClr val="000000"/>
                  </a:solidFill>
                  <a:latin typeface="Muli"/>
                  <a:ea typeface="Muli"/>
                  <a:cs typeface="Muli"/>
                  <a:sym typeface="Muli"/>
                </a:rPr>
                <a:t>use the parameters in most simulation packages</a:t>
              </a:r>
              <a:endParaRPr sz="1600">
                <a:latin typeface="Muli"/>
                <a:ea typeface="Muli"/>
                <a:cs typeface="Muli"/>
                <a:sym typeface="Muli"/>
              </a:endParaRPr>
            </a:p>
          </p:txBody>
        </p:sp>
      </p:grpSp>
      <p:grpSp>
        <p:nvGrpSpPr>
          <p:cNvPr id="271" name="Google Shape;271;p45"/>
          <p:cNvGrpSpPr/>
          <p:nvPr/>
        </p:nvGrpSpPr>
        <p:grpSpPr>
          <a:xfrm>
            <a:off x="287837" y="1742778"/>
            <a:ext cx="8302784" cy="1100802"/>
            <a:chOff x="0" y="0"/>
            <a:chExt cx="22140758" cy="2935473"/>
          </a:xfrm>
        </p:grpSpPr>
        <p:pic>
          <p:nvPicPr>
            <p:cNvPr id="272" name="Google Shape;272;p45" descr="Image"/>
            <p:cNvPicPr preferRelativeResize="0"/>
            <p:nvPr/>
          </p:nvPicPr>
          <p:blipFill rotWithShape="1">
            <a:blip r:embed="rId4">
              <a:alphaModFix/>
            </a:blip>
            <a:srcRect l="20464" t="8930" r="20458" b="6092"/>
            <a:stretch/>
          </p:blipFill>
          <p:spPr>
            <a:xfrm>
              <a:off x="0" y="0"/>
              <a:ext cx="2040682" cy="2935473"/>
            </a:xfrm>
            <a:prstGeom prst="rect">
              <a:avLst/>
            </a:prstGeom>
            <a:noFill/>
            <a:ln>
              <a:noFill/>
            </a:ln>
          </p:spPr>
        </p:pic>
        <p:sp>
          <p:nvSpPr>
            <p:cNvPr id="273" name="Google Shape;273;p45"/>
            <p:cNvSpPr txBox="1"/>
            <p:nvPr/>
          </p:nvSpPr>
          <p:spPr>
            <a:xfrm>
              <a:off x="2920358" y="980639"/>
              <a:ext cx="19220400" cy="876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800"/>
                <a:buFont typeface="Abel"/>
                <a:buNone/>
              </a:pPr>
              <a:r>
                <a:rPr lang="en" sz="1600" b="1" i="0" u="sng" strike="noStrike" cap="none">
                  <a:solidFill>
                    <a:srgbClr val="000000"/>
                  </a:solidFill>
                  <a:latin typeface="Muli"/>
                  <a:ea typeface="Muli"/>
                  <a:cs typeface="Muli"/>
                  <a:sym typeface="Muli"/>
                </a:rPr>
                <a:t>Open curated QM / physical property datasets</a:t>
              </a:r>
              <a:r>
                <a:rPr lang="en" sz="1600" b="1" i="0" u="none" strike="noStrike" cap="none">
                  <a:solidFill>
                    <a:srgbClr val="000000"/>
                  </a:solidFill>
                  <a:latin typeface="Muli"/>
                  <a:ea typeface="Muli"/>
                  <a:cs typeface="Muli"/>
                  <a:sym typeface="Muli"/>
                </a:rPr>
                <a:t>:</a:t>
              </a:r>
              <a:r>
                <a:rPr lang="en" sz="1600" i="0" u="none" strike="noStrike" cap="none">
                  <a:solidFill>
                    <a:srgbClr val="000000"/>
                  </a:solidFill>
                  <a:latin typeface="Muli"/>
                  <a:ea typeface="Muli"/>
                  <a:cs typeface="Muli"/>
                  <a:sym typeface="Muli"/>
                </a:rPr>
                <a:t> build your own force fields</a:t>
              </a:r>
              <a:endParaRPr sz="1600">
                <a:latin typeface="Muli"/>
                <a:ea typeface="Muli"/>
                <a:cs typeface="Muli"/>
                <a:sym typeface="Muli"/>
              </a:endParaRPr>
            </a:p>
          </p:txBody>
        </p:sp>
      </p:grpSp>
      <p:grpSp>
        <p:nvGrpSpPr>
          <p:cNvPr id="274" name="Google Shape;274;p45"/>
          <p:cNvGrpSpPr/>
          <p:nvPr/>
        </p:nvGrpSpPr>
        <p:grpSpPr>
          <a:xfrm>
            <a:off x="223311" y="2843772"/>
            <a:ext cx="1635873" cy="880881"/>
            <a:chOff x="0" y="0"/>
            <a:chExt cx="4362327" cy="2349017"/>
          </a:xfrm>
        </p:grpSpPr>
        <p:cxnSp>
          <p:nvCxnSpPr>
            <p:cNvPr id="275" name="Google Shape;275;p45"/>
            <p:cNvCxnSpPr/>
            <p:nvPr/>
          </p:nvCxnSpPr>
          <p:spPr>
            <a:xfrm>
              <a:off x="3092427" y="1022672"/>
              <a:ext cx="1269900" cy="1269900"/>
            </a:xfrm>
            <a:prstGeom prst="straightConnector1">
              <a:avLst/>
            </a:prstGeom>
            <a:noFill/>
            <a:ln>
              <a:noFill/>
            </a:ln>
          </p:spPr>
        </p:cxnSp>
        <p:pic>
          <p:nvPicPr>
            <p:cNvPr id="276" name="Google Shape;276;p45" descr="Image"/>
            <p:cNvPicPr preferRelativeResize="0"/>
            <p:nvPr/>
          </p:nvPicPr>
          <p:blipFill rotWithShape="1">
            <a:blip r:embed="rId5">
              <a:alphaModFix/>
            </a:blip>
            <a:srcRect l="15478" t="16001" r="15484" b="15994"/>
            <a:stretch/>
          </p:blipFill>
          <p:spPr>
            <a:xfrm>
              <a:off x="0" y="0"/>
              <a:ext cx="2384821" cy="2349017"/>
            </a:xfrm>
            <a:prstGeom prst="rect">
              <a:avLst/>
            </a:prstGeom>
            <a:noFill/>
            <a:ln>
              <a:noFill/>
            </a:ln>
          </p:spPr>
        </p:pic>
      </p:grpSp>
      <p:grpSp>
        <p:nvGrpSpPr>
          <p:cNvPr id="277" name="Google Shape;277;p45"/>
          <p:cNvGrpSpPr/>
          <p:nvPr/>
        </p:nvGrpSpPr>
        <p:grpSpPr>
          <a:xfrm>
            <a:off x="253335" y="3840442"/>
            <a:ext cx="1581006" cy="889267"/>
            <a:chOff x="0" y="0"/>
            <a:chExt cx="4216015" cy="2371380"/>
          </a:xfrm>
        </p:grpSpPr>
        <p:pic>
          <p:nvPicPr>
            <p:cNvPr id="278" name="Google Shape;278;p45" descr="Image"/>
            <p:cNvPicPr preferRelativeResize="0"/>
            <p:nvPr/>
          </p:nvPicPr>
          <p:blipFill rotWithShape="1">
            <a:blip r:embed="rId6">
              <a:alphaModFix/>
            </a:blip>
            <a:srcRect l="19713" t="14997" r="16592" b="17870"/>
            <a:stretch/>
          </p:blipFill>
          <p:spPr>
            <a:xfrm>
              <a:off x="0" y="0"/>
              <a:ext cx="2200212" cy="2318954"/>
            </a:xfrm>
            <a:prstGeom prst="rect">
              <a:avLst/>
            </a:prstGeom>
            <a:noFill/>
            <a:ln>
              <a:noFill/>
            </a:ln>
          </p:spPr>
        </p:pic>
        <p:cxnSp>
          <p:nvCxnSpPr>
            <p:cNvPr id="279" name="Google Shape;279;p45"/>
            <p:cNvCxnSpPr/>
            <p:nvPr/>
          </p:nvCxnSpPr>
          <p:spPr>
            <a:xfrm>
              <a:off x="2946115" y="1101480"/>
              <a:ext cx="1269900" cy="1269900"/>
            </a:xfrm>
            <a:prstGeom prst="straightConnector1">
              <a:avLst/>
            </a:prstGeom>
            <a:noFill/>
            <a:ln>
              <a:noFill/>
            </a:ln>
          </p:spPr>
        </p:cxnSp>
      </p:grpSp>
      <p:sp>
        <p:nvSpPr>
          <p:cNvPr id="280" name="Google Shape;280;p45"/>
          <p:cNvSpPr txBox="1"/>
          <p:nvPr/>
        </p:nvSpPr>
        <p:spPr>
          <a:xfrm>
            <a:off x="1377281" y="3037791"/>
            <a:ext cx="6943500" cy="4335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600" b="1" u="sng">
                <a:latin typeface="Muli"/>
                <a:ea typeface="Muli"/>
                <a:cs typeface="Muli"/>
                <a:sym typeface="Muli"/>
              </a:rPr>
              <a:t>Open infrastructure</a:t>
            </a:r>
            <a:r>
              <a:rPr lang="en" sz="1600" b="1">
                <a:latin typeface="Muli"/>
                <a:ea typeface="Muli"/>
                <a:cs typeface="Muli"/>
                <a:sym typeface="Muli"/>
              </a:rPr>
              <a:t>:</a:t>
            </a:r>
            <a:r>
              <a:rPr lang="en" sz="1600">
                <a:latin typeface="Muli"/>
                <a:ea typeface="Muli"/>
                <a:cs typeface="Muli"/>
                <a:sym typeface="Muli"/>
              </a:rPr>
              <a:t> Run your own benchmarks; fit your own FFs</a:t>
            </a:r>
            <a:endParaRPr sz="1600">
              <a:latin typeface="Muli"/>
              <a:ea typeface="Muli"/>
              <a:cs typeface="Muli"/>
              <a:sym typeface="Muli"/>
            </a:endParaRPr>
          </a:p>
        </p:txBody>
      </p:sp>
      <p:sp>
        <p:nvSpPr>
          <p:cNvPr id="281" name="Google Shape;281;p45"/>
          <p:cNvSpPr txBox="1"/>
          <p:nvPr/>
        </p:nvSpPr>
        <p:spPr>
          <a:xfrm>
            <a:off x="1377281" y="3982641"/>
            <a:ext cx="7392000" cy="5496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600" b="1" u="sng">
                <a:latin typeface="Muli"/>
                <a:ea typeface="Muli"/>
                <a:cs typeface="Muli"/>
                <a:sym typeface="Muli"/>
              </a:rPr>
              <a:t>Open science</a:t>
            </a:r>
            <a:r>
              <a:rPr lang="en" sz="1600" b="1">
                <a:latin typeface="Muli"/>
                <a:ea typeface="Muli"/>
                <a:cs typeface="Muli"/>
                <a:sym typeface="Muli"/>
              </a:rPr>
              <a:t>:</a:t>
            </a:r>
            <a:r>
              <a:rPr lang="en" sz="1600">
                <a:latin typeface="Muli"/>
                <a:ea typeface="Muli"/>
                <a:cs typeface="Muli"/>
                <a:sym typeface="Muli"/>
              </a:rPr>
              <a:t> Everything done in the open/everyone can get involved</a:t>
            </a:r>
            <a:endParaRPr sz="1600">
              <a:latin typeface="Muli"/>
              <a:ea typeface="Muli"/>
              <a:cs typeface="Muli"/>
              <a:sym typeface="Mul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6"/>
          <p:cNvSpPr txBox="1">
            <a:spLocks noGrp="1"/>
          </p:cNvSpPr>
          <p:nvPr>
            <p:ph type="sldNum" idx="12"/>
          </p:nvPr>
        </p:nvSpPr>
        <p:spPr>
          <a:xfrm>
            <a:off x="8604286" y="4662032"/>
            <a:ext cx="165000" cy="2391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3D4149"/>
              </a:buClr>
              <a:buSzPts val="1000"/>
              <a:buFont typeface="Arial"/>
              <a:buNone/>
            </a:pPr>
            <a:fld id="{00000000-1234-1234-1234-123412341234}" type="slidenum">
              <a:rPr lang="en" sz="1000" b="1">
                <a:latin typeface="Arial"/>
                <a:ea typeface="Arial"/>
                <a:cs typeface="Arial"/>
                <a:sym typeface="Arial"/>
              </a:rPr>
              <a:t>5</a:t>
            </a:fld>
            <a:endParaRPr/>
          </a:p>
        </p:txBody>
      </p:sp>
      <p:sp>
        <p:nvSpPr>
          <p:cNvPr id="287" name="Google Shape;287;p46"/>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2000"/>
              <a:buFont typeface="Montserrat"/>
              <a:buNone/>
            </a:pPr>
            <a:r>
              <a:rPr lang="en" sz="2000" b="1" i="0" u="none" strike="noStrike" cap="none">
                <a:solidFill>
                  <a:srgbClr val="FFFFFF"/>
                </a:solidFill>
                <a:latin typeface="Montserrat"/>
                <a:ea typeface="Montserrat"/>
                <a:cs typeface="Montserrat"/>
                <a:sym typeface="Montserrat"/>
              </a:rPr>
              <a:t>What is the Open Force Field Initiative producing?</a:t>
            </a:r>
            <a:endParaRPr/>
          </a:p>
        </p:txBody>
      </p:sp>
      <p:sp>
        <p:nvSpPr>
          <p:cNvPr id="288" name="Google Shape;288;p46"/>
          <p:cNvSpPr txBox="1"/>
          <p:nvPr/>
        </p:nvSpPr>
        <p:spPr>
          <a:xfrm>
            <a:off x="140766" y="1404497"/>
            <a:ext cx="8961600" cy="2940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Toolkits: </a:t>
            </a:r>
            <a:r>
              <a:rPr lang="en" sz="1500" i="0" u="none" strike="noStrike" cap="none">
                <a:solidFill>
                  <a:srgbClr val="000000"/>
                </a:solidFill>
                <a:latin typeface="Muli"/>
                <a:ea typeface="Muli"/>
                <a:cs typeface="Muli"/>
                <a:sym typeface="Muli"/>
              </a:rPr>
              <a:t>Modern toolkits for rapid development, application, and evaluation of force fields</a:t>
            </a:r>
            <a:endParaRPr sz="1400" i="0" u="none" strike="noStrike" cap="none">
              <a:solidFill>
                <a:srgbClr val="3D4149"/>
              </a:solidFill>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Parameters: </a:t>
            </a:r>
            <a:r>
              <a:rPr lang="en" sz="1500" i="0" u="none" strike="noStrike" cap="none">
                <a:solidFill>
                  <a:srgbClr val="000000"/>
                </a:solidFill>
                <a:latin typeface="Muli"/>
                <a:ea typeface="Muli"/>
                <a:cs typeface="Muli"/>
                <a:sym typeface="Muli"/>
              </a:rPr>
              <a:t>Parameterized datasets for different model resolutions</a:t>
            </a:r>
            <a:endParaRPr sz="500">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Datasets: </a:t>
            </a:r>
            <a:r>
              <a:rPr lang="en" sz="1500" i="0" u="none" strike="noStrike" cap="none">
                <a:solidFill>
                  <a:srgbClr val="000000"/>
                </a:solidFill>
                <a:latin typeface="Muli"/>
                <a:ea typeface="Muli"/>
                <a:cs typeface="Muli"/>
                <a:sym typeface="Muli"/>
              </a:rPr>
              <a:t>Curated collections of physical property measurements</a:t>
            </a:r>
            <a:endParaRPr sz="1400" i="0" u="none" strike="noStrike" cap="none">
              <a:solidFill>
                <a:srgbClr val="3D4149"/>
              </a:solidFill>
              <a:latin typeface="Muli"/>
              <a:ea typeface="Muli"/>
              <a:cs typeface="Muli"/>
              <a:sym typeface="Muli"/>
            </a:endParaRPr>
          </a:p>
          <a:p>
            <a:pPr marL="0" lvl="0" indent="0" algn="l" rtl="0">
              <a:spcBef>
                <a:spcPts val="700"/>
              </a:spcBef>
              <a:spcAft>
                <a:spcPts val="0"/>
              </a:spcAft>
              <a:buClr>
                <a:srgbClr val="000000"/>
              </a:buClr>
              <a:buSzPts val="1500"/>
              <a:buFont typeface="Montserrat"/>
              <a:buNone/>
            </a:pPr>
            <a:r>
              <a:rPr lang="en" sz="1500" b="1">
                <a:latin typeface="Muli"/>
                <a:ea typeface="Muli"/>
                <a:cs typeface="Muli"/>
                <a:sym typeface="Muli"/>
              </a:rPr>
              <a:t>Community: </a:t>
            </a:r>
            <a:r>
              <a:rPr lang="en" sz="1500">
                <a:latin typeface="Muli"/>
                <a:ea typeface="Muli"/>
                <a:cs typeface="Muli"/>
                <a:sym typeface="Muli"/>
              </a:rPr>
              <a:t>Bringing together top developers &amp; users and working together to solve our problems in the open so everyone benefits</a:t>
            </a:r>
            <a:endParaRPr sz="1500" b="1">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Best Practices: </a:t>
            </a:r>
            <a:r>
              <a:rPr lang="en" sz="1500" i="0" u="none" strike="noStrike" cap="none">
                <a:solidFill>
                  <a:srgbClr val="000000"/>
                </a:solidFill>
                <a:latin typeface="Muli"/>
                <a:ea typeface="Muli"/>
                <a:cs typeface="Muli"/>
                <a:sym typeface="Muli"/>
              </a:rPr>
              <a:t>Measurement and calculation of physical properties</a:t>
            </a:r>
            <a:endParaRPr sz="1400" i="0" u="none" strike="noStrike" cap="none">
              <a:solidFill>
                <a:srgbClr val="3D4149"/>
              </a:solidFill>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Standards: </a:t>
            </a:r>
            <a:r>
              <a:rPr lang="en" sz="1500" i="0" u="none" strike="noStrike" cap="none">
                <a:solidFill>
                  <a:srgbClr val="000000"/>
                </a:solidFill>
                <a:latin typeface="Muli"/>
                <a:ea typeface="Muli"/>
                <a:cs typeface="Muli"/>
                <a:sym typeface="Muli"/>
              </a:rPr>
              <a:t>Representation of molecular systems; forcefield descriptions</a:t>
            </a:r>
            <a:endParaRPr sz="1400" i="0" u="none" strike="noStrike" cap="none">
              <a:solidFill>
                <a:srgbClr val="3D4149"/>
              </a:solidFill>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Documentation: </a:t>
            </a:r>
            <a:r>
              <a:rPr lang="en" sz="1500" i="0" u="none" strike="noStrike" cap="none">
                <a:solidFill>
                  <a:srgbClr val="000000"/>
                </a:solidFill>
                <a:latin typeface="Muli"/>
                <a:ea typeface="Muli"/>
                <a:cs typeface="Muli"/>
                <a:sym typeface="Muli"/>
              </a:rPr>
              <a:t>Theory; toolkit documentation; tutorials and training materials</a:t>
            </a:r>
            <a:endParaRPr sz="500">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Publications: </a:t>
            </a:r>
            <a:r>
              <a:rPr lang="en" sz="1500" i="0" u="none" strike="noStrike" cap="none">
                <a:solidFill>
                  <a:srgbClr val="000000"/>
                </a:solidFill>
                <a:latin typeface="Muli"/>
                <a:ea typeface="Muli"/>
                <a:cs typeface="Muli"/>
                <a:sym typeface="Muli"/>
              </a:rPr>
              <a:t>Communicating the ideas behind our work to the scientific community</a:t>
            </a:r>
            <a:endParaRPr sz="500">
              <a:latin typeface="Muli"/>
              <a:ea typeface="Muli"/>
              <a:cs typeface="Muli"/>
              <a:sym typeface="Mul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sldNum" idx="12"/>
          </p:nvPr>
        </p:nvSpPr>
        <p:spPr>
          <a:xfrm>
            <a:off x="8604286" y="4662032"/>
            <a:ext cx="165000" cy="2391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3D4149"/>
              </a:buClr>
              <a:buSzPts val="1000"/>
              <a:buFont typeface="Arial"/>
              <a:buNone/>
            </a:pPr>
            <a:fld id="{00000000-1234-1234-1234-123412341234}" type="slidenum">
              <a:rPr lang="en" sz="1000" b="1">
                <a:latin typeface="Arial"/>
                <a:ea typeface="Arial"/>
                <a:cs typeface="Arial"/>
                <a:sym typeface="Arial"/>
              </a:rPr>
              <a:t>6</a:t>
            </a:fld>
            <a:endParaRPr/>
          </a:p>
        </p:txBody>
      </p:sp>
      <p:sp>
        <p:nvSpPr>
          <p:cNvPr id="294" name="Google Shape;294;p47"/>
          <p:cNvSpPr txBox="1">
            <a:spLocks noGrp="1"/>
          </p:cNvSpPr>
          <p:nvPr>
            <p:ph type="title"/>
          </p:nvPr>
        </p:nvSpPr>
        <p:spPr>
          <a:xfrm>
            <a:off x="64950" y="0"/>
            <a:ext cx="8235300" cy="819000"/>
          </a:xfrm>
          <a:prstGeom prst="rect">
            <a:avLst/>
          </a:prstGeom>
          <a:noFill/>
          <a:ln>
            <a:noFill/>
          </a:ln>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2000"/>
              <a:buFont typeface="Montserrat"/>
              <a:buNone/>
            </a:pPr>
            <a:r>
              <a:rPr lang="en" sz="2000" b="1" i="0" u="none" strike="noStrike" cap="none">
                <a:solidFill>
                  <a:srgbClr val="FFFFFF"/>
                </a:solidFill>
                <a:latin typeface="Montserrat"/>
                <a:ea typeface="Montserrat"/>
                <a:cs typeface="Montserrat"/>
                <a:sym typeface="Montserrat"/>
              </a:rPr>
              <a:t>The SMIRKS Native Open Force Field </a:t>
            </a:r>
            <a:r>
              <a:rPr lang="en">
                <a:solidFill>
                  <a:srgbClr val="FFFFFF"/>
                </a:solidFill>
              </a:rPr>
              <a:t>spec.</a:t>
            </a:r>
            <a:r>
              <a:rPr lang="en" sz="2000" b="1" i="0" u="none" strike="noStrike" cap="none">
                <a:solidFill>
                  <a:srgbClr val="FFFFFF"/>
                </a:solidFill>
                <a:latin typeface="Montserrat"/>
                <a:ea typeface="Montserrat"/>
                <a:cs typeface="Montserrat"/>
                <a:sym typeface="Montserrat"/>
              </a:rPr>
              <a:t> (SMIRNOFF) avoids atom typing</a:t>
            </a:r>
            <a:r>
              <a:rPr lang="en">
                <a:solidFill>
                  <a:srgbClr val="FFFFFF"/>
                </a:solidFill>
              </a:rPr>
              <a:t>, simplifies</a:t>
            </a:r>
            <a:r>
              <a:rPr lang="en" sz="2000" b="1" i="0" u="none" strike="noStrike" cap="none">
                <a:solidFill>
                  <a:srgbClr val="FFFFFF"/>
                </a:solidFill>
                <a:latin typeface="Montserrat"/>
                <a:ea typeface="Montserrat"/>
                <a:cs typeface="Montserrat"/>
                <a:sym typeface="Montserrat"/>
              </a:rPr>
              <a:t> parameter assignment</a:t>
            </a:r>
            <a:endParaRPr/>
          </a:p>
        </p:txBody>
      </p:sp>
      <p:pic>
        <p:nvPicPr>
          <p:cNvPr id="295" name="Google Shape;295;p47" descr="Image"/>
          <p:cNvPicPr preferRelativeResize="0"/>
          <p:nvPr/>
        </p:nvPicPr>
        <p:blipFill rotWithShape="1">
          <a:blip r:embed="rId3">
            <a:alphaModFix/>
          </a:blip>
          <a:srcRect/>
          <a:stretch/>
        </p:blipFill>
        <p:spPr>
          <a:xfrm>
            <a:off x="2593181" y="1295400"/>
            <a:ext cx="3957637" cy="2552700"/>
          </a:xfrm>
          <a:prstGeom prst="rect">
            <a:avLst/>
          </a:prstGeom>
          <a:noFill/>
          <a:ln>
            <a:noFill/>
          </a:ln>
        </p:spPr>
      </p:pic>
      <p:sp>
        <p:nvSpPr>
          <p:cNvPr id="296" name="Google Shape;296;p47"/>
          <p:cNvSpPr txBox="1"/>
          <p:nvPr/>
        </p:nvSpPr>
        <p:spPr>
          <a:xfrm>
            <a:off x="296265" y="2969567"/>
            <a:ext cx="21672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500"/>
              <a:buFont typeface="Montserrat"/>
              <a:buNone/>
            </a:pPr>
            <a:r>
              <a:rPr lang="en" sz="1500" b="1" i="0" u="none" strike="noStrike" cap="none">
                <a:solidFill>
                  <a:srgbClr val="000000"/>
                </a:solidFill>
                <a:latin typeface="Montserrat"/>
                <a:ea typeface="Montserrat"/>
                <a:cs typeface="Montserrat"/>
                <a:sym typeface="Montserrat"/>
              </a:rPr>
              <a:t>match bonds directly:</a:t>
            </a:r>
            <a:endParaRPr sz="500"/>
          </a:p>
        </p:txBody>
      </p:sp>
      <p:sp>
        <p:nvSpPr>
          <p:cNvPr id="297" name="Google Shape;297;p47"/>
          <p:cNvSpPr txBox="1"/>
          <p:nvPr/>
        </p:nvSpPr>
        <p:spPr>
          <a:xfrm>
            <a:off x="325451" y="4074547"/>
            <a:ext cx="8493000" cy="5619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i="0" u="none" strike="noStrike" cap="none">
                <a:solidFill>
                  <a:srgbClr val="000000"/>
                </a:solidFill>
                <a:latin typeface="Muli"/>
                <a:ea typeface="Muli"/>
                <a:cs typeface="Muli"/>
                <a:sym typeface="Muli"/>
              </a:rPr>
              <a:t>Use of industry-standard SMARTS/SMIRKS chemical perception greatly simplifies tooling for parameter assignment while solving issues with extensibility and flexibility</a:t>
            </a:r>
            <a:endParaRPr>
              <a:latin typeface="Muli"/>
              <a:ea typeface="Muli"/>
              <a:cs typeface="Muli"/>
              <a:sym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8"/>
          <p:cNvSpPr txBox="1">
            <a:spLocks noGrp="1"/>
          </p:cNvSpPr>
          <p:nvPr>
            <p:ph type="sldNum" idx="12"/>
          </p:nvPr>
        </p:nvSpPr>
        <p:spPr>
          <a:xfrm>
            <a:off x="8573239" y="4662032"/>
            <a:ext cx="227100" cy="2391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3D4149"/>
              </a:buClr>
              <a:buSzPts val="1000"/>
              <a:buFont typeface="Arial"/>
              <a:buNone/>
            </a:pPr>
            <a:fld id="{00000000-1234-1234-1234-123412341234}" type="slidenum">
              <a:rPr lang="en" sz="1000" b="1">
                <a:latin typeface="Arial"/>
                <a:ea typeface="Arial"/>
                <a:cs typeface="Arial"/>
                <a:sym typeface="Arial"/>
              </a:rPr>
              <a:t>7</a:t>
            </a:fld>
            <a:endParaRPr/>
          </a:p>
        </p:txBody>
      </p:sp>
      <p:sp>
        <p:nvSpPr>
          <p:cNvPr id="303" name="Google Shape;303;p48"/>
          <p:cNvSpPr txBox="1">
            <a:spLocks noGrp="1"/>
          </p:cNvSpPr>
          <p:nvPr>
            <p:ph type="title"/>
          </p:nvPr>
        </p:nvSpPr>
        <p:spPr>
          <a:xfrm>
            <a:off x="500306" y="0"/>
            <a:ext cx="7800000" cy="819000"/>
          </a:xfrm>
          <a:prstGeom prst="rect">
            <a:avLst/>
          </a:prstGeom>
          <a:noFill/>
          <a:ln>
            <a:noFill/>
          </a:ln>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2000"/>
              <a:buFont typeface="Montserrat"/>
              <a:buNone/>
            </a:pPr>
            <a:r>
              <a:rPr lang="en" sz="2000" b="1" i="0" u="none" strike="noStrike" cap="none">
                <a:solidFill>
                  <a:srgbClr val="FFFFFF"/>
                </a:solidFill>
                <a:latin typeface="Montserrat"/>
                <a:ea typeface="Montserrat"/>
                <a:cs typeface="Montserrat"/>
                <a:sym typeface="Montserrat"/>
              </a:rPr>
              <a:t>SMIRNOFF allowed significant compression of smirnoff99Frosst, our AMBER-lineage starting point</a:t>
            </a:r>
            <a:endParaRPr/>
          </a:p>
        </p:txBody>
      </p:sp>
      <p:pic>
        <p:nvPicPr>
          <p:cNvPr id="304" name="Google Shape;304;p48" descr="Google Shape;394;p72"/>
          <p:cNvPicPr preferRelativeResize="0"/>
          <p:nvPr/>
        </p:nvPicPr>
        <p:blipFill rotWithShape="1">
          <a:blip r:embed="rId3">
            <a:alphaModFix/>
          </a:blip>
          <a:srcRect/>
          <a:stretch/>
        </p:blipFill>
        <p:spPr>
          <a:xfrm>
            <a:off x="850168" y="845846"/>
            <a:ext cx="7356641" cy="2253297"/>
          </a:xfrm>
          <a:prstGeom prst="rect">
            <a:avLst/>
          </a:prstGeom>
          <a:noFill/>
          <a:ln>
            <a:noFill/>
          </a:ln>
        </p:spPr>
      </p:pic>
      <p:sp>
        <p:nvSpPr>
          <p:cNvPr id="305" name="Google Shape;305;p48"/>
          <p:cNvSpPr txBox="1"/>
          <p:nvPr/>
        </p:nvSpPr>
        <p:spPr>
          <a:xfrm>
            <a:off x="561676" y="3292050"/>
            <a:ext cx="8011500" cy="956400"/>
          </a:xfrm>
          <a:prstGeom prst="rect">
            <a:avLst/>
          </a:prstGeom>
          <a:noFill/>
          <a:ln>
            <a:noFill/>
          </a:ln>
        </p:spPr>
        <p:txBody>
          <a:bodyPr spcFirstLastPara="1" wrap="square" lIns="7150" tIns="7150" rIns="7150" bIns="7150" anchor="ctr" anchorCtr="0">
            <a:noAutofit/>
          </a:bodyPr>
          <a:lstStyle/>
          <a:p>
            <a:pPr marL="457200" marR="0" lvl="0" indent="-311150" algn="l" rtl="0">
              <a:lnSpc>
                <a:spcPct val="100000"/>
              </a:lnSpc>
              <a:spcBef>
                <a:spcPts val="0"/>
              </a:spcBef>
              <a:spcAft>
                <a:spcPts val="0"/>
              </a:spcAft>
              <a:buClr>
                <a:srgbClr val="000000"/>
              </a:buClr>
              <a:buSzPts val="1300"/>
              <a:buFont typeface="Muli"/>
              <a:buChar char="●"/>
            </a:pPr>
            <a:r>
              <a:rPr lang="en" sz="1300" i="0" u="none" strike="noStrike" cap="none">
                <a:solidFill>
                  <a:srgbClr val="000000"/>
                </a:solidFill>
                <a:latin typeface="Muli"/>
                <a:ea typeface="Muli"/>
                <a:cs typeface="Muli"/>
                <a:sym typeface="Muli"/>
              </a:rPr>
              <a:t>Less than 1/10 the size of the original force field</a:t>
            </a:r>
            <a:endParaRPr sz="1400" i="0" u="none" strike="noStrike" cap="none">
              <a:solidFill>
                <a:srgbClr val="3D4149"/>
              </a:solidFill>
              <a:latin typeface="Muli"/>
              <a:ea typeface="Muli"/>
              <a:cs typeface="Muli"/>
              <a:sym typeface="Muli"/>
            </a:endParaRPr>
          </a:p>
          <a:p>
            <a:pPr marL="457200" marR="0" lvl="0" indent="-311150" algn="l" rtl="0">
              <a:lnSpc>
                <a:spcPct val="100000"/>
              </a:lnSpc>
              <a:spcBef>
                <a:spcPts val="0"/>
              </a:spcBef>
              <a:spcAft>
                <a:spcPts val="0"/>
              </a:spcAft>
              <a:buClr>
                <a:srgbClr val="000000"/>
              </a:buClr>
              <a:buSzPts val="1300"/>
              <a:buFont typeface="Muli"/>
              <a:buChar char="●"/>
            </a:pPr>
            <a:r>
              <a:rPr lang="en" sz="1300" i="0" u="none" strike="noStrike" cap="none">
                <a:solidFill>
                  <a:srgbClr val="000000"/>
                </a:solidFill>
                <a:latin typeface="Muli"/>
                <a:ea typeface="Muli"/>
                <a:cs typeface="Muli"/>
                <a:sym typeface="Muli"/>
              </a:rPr>
              <a:t>Removes redundancy</a:t>
            </a:r>
            <a:endParaRPr sz="1400" i="0" u="none" strike="noStrike" cap="none">
              <a:solidFill>
                <a:srgbClr val="3D4149"/>
              </a:solidFill>
              <a:latin typeface="Muli"/>
              <a:ea typeface="Muli"/>
              <a:cs typeface="Muli"/>
              <a:sym typeface="Muli"/>
            </a:endParaRPr>
          </a:p>
          <a:p>
            <a:pPr marL="457200" marR="0" lvl="0" indent="-311150" algn="l" rtl="0">
              <a:lnSpc>
                <a:spcPct val="100000"/>
              </a:lnSpc>
              <a:spcBef>
                <a:spcPts val="0"/>
              </a:spcBef>
              <a:spcAft>
                <a:spcPts val="0"/>
              </a:spcAft>
              <a:buClr>
                <a:srgbClr val="000000"/>
              </a:buClr>
              <a:buSzPts val="1300"/>
              <a:buFont typeface="Muli"/>
              <a:buChar char="●"/>
            </a:pPr>
            <a:r>
              <a:rPr lang="en" sz="1300" i="0" u="none" strike="noStrike" cap="none">
                <a:solidFill>
                  <a:srgbClr val="000000"/>
                </a:solidFill>
                <a:latin typeface="Muli"/>
                <a:ea typeface="Muli"/>
                <a:cs typeface="Muli"/>
                <a:sym typeface="Muli"/>
              </a:rPr>
              <a:t>Almost completely covers pharmaceutical chemical space</a:t>
            </a:r>
            <a:endParaRPr sz="800" i="0" u="none" strike="noStrike" cap="none">
              <a:solidFill>
                <a:srgbClr val="3D4149"/>
              </a:solidFill>
              <a:latin typeface="Muli"/>
              <a:ea typeface="Muli"/>
              <a:cs typeface="Muli"/>
              <a:sym typeface="Muli"/>
            </a:endParaRPr>
          </a:p>
        </p:txBody>
      </p:sp>
      <p:pic>
        <p:nvPicPr>
          <p:cNvPr id="306" name="Google Shape;306;p48" descr="Google Shape;396;p72"/>
          <p:cNvPicPr preferRelativeResize="0"/>
          <p:nvPr/>
        </p:nvPicPr>
        <p:blipFill rotWithShape="1">
          <a:blip r:embed="rId4">
            <a:alphaModFix/>
          </a:blip>
          <a:srcRect/>
          <a:stretch/>
        </p:blipFill>
        <p:spPr>
          <a:xfrm>
            <a:off x="7373576" y="4172592"/>
            <a:ext cx="466846" cy="466846"/>
          </a:xfrm>
          <a:prstGeom prst="rect">
            <a:avLst/>
          </a:prstGeom>
          <a:noFill/>
          <a:ln>
            <a:noFill/>
          </a:ln>
        </p:spPr>
      </p:pic>
      <p:pic>
        <p:nvPicPr>
          <p:cNvPr id="307" name="Google Shape;307;p48" descr="Google Shape;397;p72"/>
          <p:cNvPicPr preferRelativeResize="0"/>
          <p:nvPr/>
        </p:nvPicPr>
        <p:blipFill rotWithShape="1">
          <a:blip r:embed="rId5">
            <a:alphaModFix/>
          </a:blip>
          <a:srcRect/>
          <a:stretch/>
        </p:blipFill>
        <p:spPr>
          <a:xfrm>
            <a:off x="7840423" y="4172581"/>
            <a:ext cx="395878" cy="4668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381000" y="0"/>
            <a:ext cx="77139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We’ve come a long way since our late 2018 start</a:t>
            </a:r>
            <a:endParaRPr/>
          </a:p>
        </p:txBody>
      </p:sp>
      <p:pic>
        <p:nvPicPr>
          <p:cNvPr id="313" name="Google Shape;313;p49"/>
          <p:cNvPicPr preferRelativeResize="0"/>
          <p:nvPr/>
        </p:nvPicPr>
        <p:blipFill>
          <a:blip r:embed="rId3">
            <a:alphaModFix/>
          </a:blip>
          <a:stretch>
            <a:fillRect/>
          </a:stretch>
        </p:blipFill>
        <p:spPr>
          <a:xfrm>
            <a:off x="928925" y="847775"/>
            <a:ext cx="7216202" cy="3781375"/>
          </a:xfrm>
          <a:prstGeom prst="rect">
            <a:avLst/>
          </a:prstGeom>
          <a:noFill/>
          <a:ln>
            <a:noFill/>
          </a:ln>
        </p:spPr>
      </p:pic>
      <p:sp>
        <p:nvSpPr>
          <p:cNvPr id="314" name="Google Shape;314;p49"/>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381000" y="0"/>
            <a:ext cx="77139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Since Parsley (OpenFF 1.0) we’ve had a string of releases</a:t>
            </a:r>
            <a:endParaRPr/>
          </a:p>
        </p:txBody>
      </p:sp>
      <p:sp>
        <p:nvSpPr>
          <p:cNvPr id="320" name="Google Shape;320;p50"/>
          <p:cNvSpPr txBox="1">
            <a:spLocks noGrp="1"/>
          </p:cNvSpPr>
          <p:nvPr>
            <p:ph type="body" idx="1"/>
          </p:nvPr>
        </p:nvSpPr>
        <p:spPr>
          <a:xfrm>
            <a:off x="381000" y="1581150"/>
            <a:ext cx="6435000" cy="3048000"/>
          </a:xfrm>
          <a:prstGeom prst="rect">
            <a:avLst/>
          </a:prstGeom>
        </p:spPr>
        <p:txBody>
          <a:bodyPr spcFirstLastPara="1" wrap="square" lIns="91425" tIns="45700" rIns="91425" bIns="45700" anchor="t" anchorCtr="0">
            <a:noAutofit/>
          </a:bodyPr>
          <a:lstStyle/>
          <a:p>
            <a:pPr marL="457200" lvl="0" indent="-317500" algn="just" rtl="0">
              <a:lnSpc>
                <a:spcPct val="115000"/>
              </a:lnSpc>
              <a:spcBef>
                <a:spcPts val="320"/>
              </a:spcBef>
              <a:spcAft>
                <a:spcPts val="0"/>
              </a:spcAft>
              <a:buSzPts val="1400"/>
              <a:buChar char="●"/>
            </a:pPr>
            <a:r>
              <a:rPr lang="en" sz="1400" u="sng">
                <a:solidFill>
                  <a:schemeClr val="accent1"/>
                </a:solidFill>
                <a:hlinkClick r:id="rId3">
                  <a:extLst>
                    <a:ext uri="{A12FA001-AC4F-418D-AE19-62706E023703}">
                      <ahyp:hlinkClr xmlns:ahyp="http://schemas.microsoft.com/office/drawing/2018/hyperlinkcolor" val="tx"/>
                    </a:ext>
                  </a:extLst>
                </a:hlinkClick>
              </a:rPr>
              <a:t>1.0.0</a:t>
            </a:r>
            <a:r>
              <a:rPr lang="en" sz="1400"/>
              <a:t> (10/2019): The first optimized force field</a:t>
            </a:r>
            <a:endParaRPr sz="1400"/>
          </a:p>
          <a:p>
            <a:pPr marL="457200" lvl="0" indent="-317500" algn="just" rtl="0">
              <a:lnSpc>
                <a:spcPct val="115000"/>
              </a:lnSpc>
              <a:spcBef>
                <a:spcPts val="0"/>
              </a:spcBef>
              <a:spcAft>
                <a:spcPts val="0"/>
              </a:spcAft>
              <a:buSzPts val="1400"/>
              <a:buChar char="●"/>
            </a:pPr>
            <a:r>
              <a:rPr lang="en" sz="1400" u="sng">
                <a:solidFill>
                  <a:schemeClr val="accent1"/>
                </a:solidFill>
                <a:hlinkClick r:id="rId3">
                  <a:extLst>
                    <a:ext uri="{A12FA001-AC4F-418D-AE19-62706E023703}">
                      <ahyp:hlinkClr xmlns:ahyp="http://schemas.microsoft.com/office/drawing/2018/hyperlinkcolor" val="tx"/>
                    </a:ext>
                  </a:extLst>
                </a:hlinkClick>
              </a:rPr>
              <a:t>1.1.0</a:t>
            </a:r>
            <a:r>
              <a:rPr lang="en" sz="1400"/>
              <a:t> 03/2020): More valence parameter refits and some fixes</a:t>
            </a:r>
            <a:endParaRPr sz="1400"/>
          </a:p>
          <a:p>
            <a:pPr marL="457200" lvl="0" indent="-317500" algn="just" rtl="0">
              <a:lnSpc>
                <a:spcPct val="115000"/>
              </a:lnSpc>
              <a:spcBef>
                <a:spcPts val="0"/>
              </a:spcBef>
              <a:spcAft>
                <a:spcPts val="0"/>
              </a:spcAft>
              <a:buSzPts val="1400"/>
              <a:buChar char="●"/>
            </a:pPr>
            <a:r>
              <a:rPr lang="en" sz="1400" u="sng">
                <a:solidFill>
                  <a:schemeClr val="accent1"/>
                </a:solidFill>
                <a:hlinkClick r:id="rId4">
                  <a:extLst>
                    <a:ext uri="{A12FA001-AC4F-418D-AE19-62706E023703}">
                      <ahyp:hlinkClr xmlns:ahyp="http://schemas.microsoft.com/office/drawing/2018/hyperlinkcolor" val="tx"/>
                    </a:ext>
                  </a:extLst>
                </a:hlinkClick>
              </a:rPr>
              <a:t>1.2.0</a:t>
            </a:r>
            <a:r>
              <a:rPr lang="en" sz="1400"/>
              <a:t> (06/2020): Expanded and redesigned QM dataset dramatically improved accuracy</a:t>
            </a:r>
            <a:endParaRPr sz="1400"/>
          </a:p>
          <a:p>
            <a:pPr marL="457200" lvl="0" indent="-317500" algn="just" rtl="0">
              <a:lnSpc>
                <a:spcPct val="115000"/>
              </a:lnSpc>
              <a:spcBef>
                <a:spcPts val="0"/>
              </a:spcBef>
              <a:spcAft>
                <a:spcPts val="0"/>
              </a:spcAft>
              <a:buSzPts val="1400"/>
              <a:buChar char="●"/>
            </a:pPr>
            <a:r>
              <a:rPr lang="en" sz="1400" u="sng">
                <a:solidFill>
                  <a:schemeClr val="accent1"/>
                </a:solidFill>
                <a:hlinkClick r:id="rId5">
                  <a:extLst>
                    <a:ext uri="{A12FA001-AC4F-418D-AE19-62706E023703}">
                      <ahyp:hlinkClr xmlns:ahyp="http://schemas.microsoft.com/office/drawing/2018/hyperlinkcolor" val="tx"/>
                    </a:ext>
                  </a:extLst>
                </a:hlinkClick>
              </a:rPr>
              <a:t>1.2.1</a:t>
            </a:r>
            <a:r>
              <a:rPr lang="en" sz="1400"/>
              <a:t> (09/2020): Bugfix for propynes/HMR</a:t>
            </a:r>
            <a:endParaRPr sz="1400"/>
          </a:p>
          <a:p>
            <a:pPr marL="457200" lvl="0" indent="-317500" algn="just" rtl="0">
              <a:lnSpc>
                <a:spcPct val="115000"/>
              </a:lnSpc>
              <a:spcBef>
                <a:spcPts val="0"/>
              </a:spcBef>
              <a:spcAft>
                <a:spcPts val="0"/>
              </a:spcAft>
              <a:buSzPts val="1400"/>
              <a:buChar char="●"/>
            </a:pPr>
            <a:r>
              <a:rPr lang="en" sz="1400" u="sng">
                <a:solidFill>
                  <a:schemeClr val="accent1"/>
                </a:solidFill>
                <a:hlinkClick r:id="rId6">
                  <a:extLst>
                    <a:ext uri="{A12FA001-AC4F-418D-AE19-62706E023703}">
                      <ahyp:hlinkClr xmlns:ahyp="http://schemas.microsoft.com/office/drawing/2018/hyperlinkcolor" val="tx"/>
                    </a:ext>
                  </a:extLst>
                </a:hlinkClick>
              </a:rPr>
              <a:t>1.3.0</a:t>
            </a:r>
            <a:r>
              <a:rPr lang="en" sz="1400">
                <a:solidFill>
                  <a:schemeClr val="accent1"/>
                </a:solidFill>
              </a:rPr>
              <a:t> </a:t>
            </a:r>
            <a:r>
              <a:rPr lang="en" sz="1400"/>
              <a:t>(10/2020): Addresses some amide issues</a:t>
            </a:r>
            <a:endParaRPr sz="1400"/>
          </a:p>
          <a:p>
            <a:pPr marL="457200" lvl="0" indent="-317500" algn="just" rtl="0">
              <a:lnSpc>
                <a:spcPct val="115000"/>
              </a:lnSpc>
              <a:spcBef>
                <a:spcPts val="0"/>
              </a:spcBef>
              <a:spcAft>
                <a:spcPts val="0"/>
              </a:spcAft>
              <a:buSzPts val="1400"/>
              <a:buChar char="●"/>
            </a:pPr>
            <a:r>
              <a:rPr lang="en" sz="1400" u="sng">
                <a:solidFill>
                  <a:schemeClr val="accent1"/>
                </a:solidFill>
                <a:hlinkClick r:id="rId7">
                  <a:extLst>
                    <a:ext uri="{A12FA001-AC4F-418D-AE19-62706E023703}">
                      <ahyp:hlinkClr xmlns:ahyp="http://schemas.microsoft.com/office/drawing/2018/hyperlinkcolor" val="tx"/>
                    </a:ext>
                  </a:extLst>
                </a:hlinkClick>
              </a:rPr>
              <a:t>1.3.1</a:t>
            </a:r>
            <a:r>
              <a:rPr lang="en" sz="1400"/>
              <a:t> (06/2021): Bugfix for sulfonamide geometries</a:t>
            </a:r>
            <a:endParaRPr sz="1400"/>
          </a:p>
          <a:p>
            <a:pPr marL="457200" lvl="0" indent="0" algn="just" rtl="0">
              <a:lnSpc>
                <a:spcPct val="100000"/>
              </a:lnSpc>
              <a:spcBef>
                <a:spcPts val="320"/>
              </a:spcBef>
              <a:spcAft>
                <a:spcPts val="0"/>
              </a:spcAft>
              <a:buNone/>
            </a:pPr>
            <a:endParaRPr sz="1400"/>
          </a:p>
          <a:p>
            <a:pPr marL="457200" lvl="0" indent="0" algn="just" rtl="0">
              <a:lnSpc>
                <a:spcPct val="100000"/>
              </a:lnSpc>
              <a:spcBef>
                <a:spcPts val="320"/>
              </a:spcBef>
              <a:spcAft>
                <a:spcPts val="0"/>
              </a:spcAft>
              <a:buNone/>
            </a:pPr>
            <a:endParaRPr sz="1400"/>
          </a:p>
          <a:p>
            <a:pPr marL="0" lvl="0" indent="0" algn="just" rtl="0">
              <a:lnSpc>
                <a:spcPct val="100000"/>
              </a:lnSpc>
              <a:spcBef>
                <a:spcPts val="320"/>
              </a:spcBef>
              <a:spcAft>
                <a:spcPts val="0"/>
              </a:spcAft>
              <a:buNone/>
            </a:pPr>
            <a:r>
              <a:rPr lang="en" sz="1400" b="1"/>
              <a:t>In parallel, tons of new science</a:t>
            </a:r>
            <a:r>
              <a:rPr lang="en" sz="1400"/>
              <a:t> -- tens to hundreds  of fitting experiments to test out a wide range of ideas, e.g. effect of vibrational frequency fitting</a:t>
            </a:r>
            <a:endParaRPr sz="1400"/>
          </a:p>
        </p:txBody>
      </p:sp>
      <p:sp>
        <p:nvSpPr>
          <p:cNvPr id="321" name="Google Shape;321;p50"/>
          <p:cNvSpPr txBox="1">
            <a:spLocks noGrp="1"/>
          </p:cNvSpPr>
          <p:nvPr>
            <p:ph type="body" idx="2"/>
          </p:nvPr>
        </p:nvSpPr>
        <p:spPr>
          <a:xfrm>
            <a:off x="381000" y="1200150"/>
            <a:ext cx="8305800" cy="381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
              <a:t>A series of fixes and improvements leading up to Sage (2.0)</a:t>
            </a:r>
            <a:endParaRPr/>
          </a:p>
        </p:txBody>
      </p:sp>
      <p:sp>
        <p:nvSpPr>
          <p:cNvPr id="322" name="Google Shape;322;p50"/>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323" name="Google Shape;323;p50"/>
          <p:cNvPicPr preferRelativeResize="0"/>
          <p:nvPr/>
        </p:nvPicPr>
        <p:blipFill>
          <a:blip r:embed="rId8">
            <a:alphaModFix/>
          </a:blip>
          <a:stretch>
            <a:fillRect/>
          </a:stretch>
        </p:blipFill>
        <p:spPr>
          <a:xfrm>
            <a:off x="6939200" y="2088575"/>
            <a:ext cx="2033149" cy="203314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penForceField">
      <a:dk1>
        <a:srgbClr val="3E424A"/>
      </a:dk1>
      <a:lt1>
        <a:srgbClr val="FFFFFF"/>
      </a:lt1>
      <a:dk2>
        <a:srgbClr val="3E424A"/>
      </a:dk2>
      <a:lt2>
        <a:srgbClr val="FFFFFF"/>
      </a:lt2>
      <a:accent1>
        <a:srgbClr val="25A2E6"/>
      </a:accent1>
      <a:accent2>
        <a:srgbClr val="19719F"/>
      </a:accent2>
      <a:accent3>
        <a:srgbClr val="015581"/>
      </a:accent3>
      <a:accent4>
        <a:srgbClr val="003A59"/>
      </a:accent4>
      <a:accent5>
        <a:srgbClr val="5A606B"/>
      </a:accent5>
      <a:accent6>
        <a:srgbClr val="4D525C"/>
      </a:accent6>
      <a:hlink>
        <a:srgbClr val="7AD0FF"/>
      </a:hlink>
      <a:folHlink>
        <a:srgbClr val="19719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3693</Words>
  <Application>Microsoft Macintosh PowerPoint</Application>
  <PresentationFormat>On-screen Show (16:9)</PresentationFormat>
  <Paragraphs>577</Paragraphs>
  <Slides>36</Slides>
  <Notes>36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Muli</vt:lpstr>
      <vt:lpstr>Verdana</vt:lpstr>
      <vt:lpstr>Helvetica Neue</vt:lpstr>
      <vt:lpstr>Roboto Mono</vt:lpstr>
      <vt:lpstr>Abel</vt:lpstr>
      <vt:lpstr>Roboto Light</vt:lpstr>
      <vt:lpstr>Roboto Mono Light</vt:lpstr>
      <vt:lpstr>Helvetica Neue Light</vt:lpstr>
      <vt:lpstr>Montserrat Light</vt:lpstr>
      <vt:lpstr>Lato Light</vt:lpstr>
      <vt:lpstr>Montserrat Black</vt:lpstr>
      <vt:lpstr>Arial</vt:lpstr>
      <vt:lpstr>Montserrat</vt:lpstr>
      <vt:lpstr>Office Theme</vt:lpstr>
      <vt:lpstr>PowerPoint Presentation</vt:lpstr>
      <vt:lpstr>PowerPoint Presentation</vt:lpstr>
      <vt:lpstr>The Open Force Field Consortium</vt:lpstr>
      <vt:lpstr>How is the Open Force Field Initiative open?</vt:lpstr>
      <vt:lpstr>What is the Open Force Field Initiative producing?</vt:lpstr>
      <vt:lpstr>The SMIRKS Native Open Force Field spec. (SMIRNOFF) avoids atom typing, simplifies parameter assignment</vt:lpstr>
      <vt:lpstr>SMIRNOFF allowed significant compression of smirnoff99Frosst, our AMBER-lineage starting point</vt:lpstr>
      <vt:lpstr>We’ve come a long way since our late 2018 start</vt:lpstr>
      <vt:lpstr>Since Parsley (OpenFF 1.0) we’ve had a string of releases</vt:lpstr>
      <vt:lpstr>Our Sage release does better on mixture and condensed phase properties</vt:lpstr>
      <vt:lpstr>Automated benchmarking with industry has been great, indicates progress relative to QM</vt:lpstr>
      <vt:lpstr>The process works, and it’s changing how we think about building force fields</vt:lpstr>
      <vt:lpstr>Infrastructure</vt:lpstr>
      <vt:lpstr>Infrastructure</vt:lpstr>
      <vt:lpstr>OPEN Software, OPEN Data, OPEN Science is rapidly facilitating force field science!</vt:lpstr>
      <vt:lpstr>WBO Interpolation - promising force field science not quite ready for the prime time</vt:lpstr>
      <vt:lpstr>OpenFF Sage - the next INCREMENTAL generation of OpenFF force field</vt:lpstr>
      <vt:lpstr>OpenFF Sage - select vdW parameters trained against experimental MIXTURE enthalpies and densities</vt:lpstr>
      <vt:lpstr>OpenFF Sage - positive improvements observed for solvation / transfer free energies</vt:lpstr>
      <vt:lpstr>OpenFF Sage - exploring which data best informs valence parameters</vt:lpstr>
      <vt:lpstr>OpenFF Sage - without introducing new QC data we’ve again improved opt-geo RMSD and ddE</vt:lpstr>
      <vt:lpstr>OpenFF Sage - benchmarked torsion profiles appear to exhibit good performance</vt:lpstr>
      <vt:lpstr>PowerPoint Presentation</vt:lpstr>
      <vt:lpstr>PowerPoint Presentation</vt:lpstr>
      <vt:lpstr>PowerPoint Presentation</vt:lpstr>
      <vt:lpstr>PowerPoint Presentation</vt:lpstr>
      <vt:lpstr>PowerPoint Presentation</vt:lpstr>
      <vt:lpstr>PowerPoint Presentation</vt:lpstr>
      <vt:lpstr>OpenFF Sage - the next INCREMENTAL generation of OpenFF force field</vt:lpstr>
      <vt:lpstr>Modified Seminario* - heavily automated fitting pipeline used to explore new fitting target in days</vt:lpstr>
      <vt:lpstr>Refit Charge Models - AM1BCC charge model currently being re-trained against QC and exp. data</vt:lpstr>
      <vt:lpstr>Virtual Sites - fitting infrastructure becoming available in weeks, followed by new science in months</vt:lpstr>
      <vt:lpstr>Bespoke Fitting - expect initial release of the bespoke fitting package in the next 1-2 months</vt:lpstr>
      <vt:lpstr>OPEN Software, OPEN Data, OPEN Science is rapidly facilitating force field science!</vt:lpstr>
      <vt:lpstr>Conclusions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Mobley</cp:lastModifiedBy>
  <cp:revision>1</cp:revision>
  <dcterms:modified xsi:type="dcterms:W3CDTF">2022-02-23T18:53:04Z</dcterms:modified>
</cp:coreProperties>
</file>